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notesSlides/notesSlide4.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drawings/drawing1.xml" ContentType="application/vnd.openxmlformats-officedocument.drawingml.chartshapes+xml"/>
  <Override PartName="/ppt/notesSlides/notesSlide5.xml" ContentType="application/vnd.openxmlformats-officedocument.presentationml.notesSlide+xml"/>
  <Override PartName="/ppt/charts/chart10.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21" r:id="rId1"/>
  </p:sldMasterIdLst>
  <p:notesMasterIdLst>
    <p:notesMasterId r:id="rId38"/>
  </p:notesMasterIdLst>
  <p:sldIdLst>
    <p:sldId id="293" r:id="rId2"/>
    <p:sldId id="299" r:id="rId3"/>
    <p:sldId id="309" r:id="rId4"/>
    <p:sldId id="340" r:id="rId5"/>
    <p:sldId id="341" r:id="rId6"/>
    <p:sldId id="429" r:id="rId7"/>
    <p:sldId id="430" r:id="rId8"/>
    <p:sldId id="431" r:id="rId9"/>
    <p:sldId id="296" r:id="rId10"/>
    <p:sldId id="310" r:id="rId11"/>
    <p:sldId id="311" r:id="rId12"/>
    <p:sldId id="314" r:id="rId13"/>
    <p:sldId id="313" r:id="rId14"/>
    <p:sldId id="294" r:id="rId15"/>
    <p:sldId id="315" r:id="rId16"/>
    <p:sldId id="316" r:id="rId17"/>
    <p:sldId id="317" r:id="rId18"/>
    <p:sldId id="318" r:id="rId19"/>
    <p:sldId id="307" r:id="rId20"/>
    <p:sldId id="432" r:id="rId21"/>
    <p:sldId id="361" r:id="rId22"/>
    <p:sldId id="360" r:id="rId23"/>
    <p:sldId id="433" r:id="rId24"/>
    <p:sldId id="436" r:id="rId25"/>
    <p:sldId id="437" r:id="rId26"/>
    <p:sldId id="438" r:id="rId27"/>
    <p:sldId id="439" r:id="rId28"/>
    <p:sldId id="295" r:id="rId29"/>
    <p:sldId id="320" r:id="rId30"/>
    <p:sldId id="394" r:id="rId31"/>
    <p:sldId id="395" r:id="rId32"/>
    <p:sldId id="396" r:id="rId33"/>
    <p:sldId id="301" r:id="rId34"/>
    <p:sldId id="422" r:id="rId35"/>
    <p:sldId id="423" r:id="rId36"/>
    <p:sldId id="308" r:id="rId37"/>
  </p:sldIdLst>
  <p:sldSz cx="9144000" cy="6858000" type="screen4x3"/>
  <p:notesSz cx="6797675" cy="9926638"/>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FF"/>
    <a:srgbClr val="FF00FF"/>
    <a:srgbClr val="D71760"/>
    <a:srgbClr val="CCCCFF"/>
    <a:srgbClr val="9966FF"/>
    <a:srgbClr val="B2348E"/>
    <a:srgbClr val="CA1448"/>
    <a:srgbClr val="A40C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89" autoAdjust="0"/>
    <p:restoredTop sz="99424" autoAdjust="0"/>
  </p:normalViewPr>
  <p:slideViewPr>
    <p:cSldViewPr>
      <p:cViewPr varScale="1">
        <p:scale>
          <a:sx n="115" d="100"/>
          <a:sy n="115" d="100"/>
        </p:scale>
        <p:origin x="186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108"/>
    </p:cViewPr>
  </p:sorterViewPr>
  <p:notesViewPr>
    <p:cSldViewPr>
      <p:cViewPr varScale="1">
        <p:scale>
          <a:sx n="81" d="100"/>
          <a:sy n="81" d="100"/>
        </p:scale>
        <p:origin x="-3972" y="-90"/>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_____Microsoft_Excel.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_____Microsoft_Excel9.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Excel1.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Excel2.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Microsoft_Excel3.xlsx"/></Relationships>
</file>

<file path=ppt/charts/_rels/chart5.xml.rels><?xml version="1.0" encoding="UTF-8" standalone="yes"?>
<Relationships xmlns="http://schemas.openxmlformats.org/package/2006/relationships"><Relationship Id="rId1" Type="http://schemas.openxmlformats.org/officeDocument/2006/relationships/package" Target="../embeddings/_____Microsoft_Excel4.xlsx"/></Relationships>
</file>

<file path=ppt/charts/_rels/chart6.xml.rels><?xml version="1.0" encoding="UTF-8" standalone="yes"?>
<Relationships xmlns="http://schemas.openxmlformats.org/package/2006/relationships"><Relationship Id="rId1" Type="http://schemas.openxmlformats.org/officeDocument/2006/relationships/package" Target="../embeddings/_____Microsoft_Excel5.xlsx"/></Relationships>
</file>

<file path=ppt/charts/_rels/chart7.xml.rels><?xml version="1.0" encoding="UTF-8" standalone="yes"?>
<Relationships xmlns="http://schemas.openxmlformats.org/package/2006/relationships"><Relationship Id="rId1" Type="http://schemas.openxmlformats.org/officeDocument/2006/relationships/package" Target="../embeddings/_____Microsoft_Excel6.xlsx"/></Relationships>
</file>

<file path=ppt/charts/_rels/chart8.xml.rels><?xml version="1.0" encoding="UTF-8" standalone="yes"?>
<Relationships xmlns="http://schemas.openxmlformats.org/package/2006/relationships"><Relationship Id="rId1" Type="http://schemas.openxmlformats.org/officeDocument/2006/relationships/package" Target="../embeddings/_____Microsoft_Excel7.xlsx"/></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_____Microsoft_Excel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Лист1!$B$1</c:f>
              <c:strCache>
                <c:ptCount val="1"/>
                <c:pt idx="0">
                  <c:v>План 2022 года</c:v>
                </c:pt>
              </c:strCache>
            </c:strRef>
          </c:tx>
          <c:spPr>
            <a:solidFill>
              <a:schemeClr val="accent1"/>
            </a:solidFill>
            <a:ln>
              <a:noFill/>
            </a:ln>
            <a:effectLst/>
            <a:sp3d/>
          </c:spPr>
          <c:invertIfNegative val="0"/>
          <c:dLbls>
            <c:dLbl>
              <c:idx val="0"/>
              <c:layout>
                <c:manualLayout>
                  <c:x val="-2.9629422249596248E-3"/>
                  <c:y val="-2.46199095922241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A8E-45C9-9502-C14C768F8DD6}"/>
                </c:ext>
              </c:extLst>
            </c:dLbl>
            <c:dLbl>
              <c:idx val="1"/>
              <c:layout>
                <c:manualLayout>
                  <c:x val="-5.9258844499192774E-3"/>
                  <c:y val="-2.763539560604170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A8E-45C9-9502-C14C768F8DD6}"/>
                </c:ext>
              </c:extLst>
            </c:dLbl>
            <c:dLbl>
              <c:idx val="2"/>
              <c:layout>
                <c:manualLayout>
                  <c:x val="-1.1851768899838829E-2"/>
                  <c:y val="-3.19103095782667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A8E-45C9-9502-C14C768F8DD6}"/>
                </c:ext>
              </c:extLst>
            </c:dLbl>
            <c:dLbl>
              <c:idx val="3"/>
              <c:layout>
                <c:manualLayout>
                  <c:x val="7.5615012799691364E-3"/>
                  <c:y val="0.1388109086285555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A8E-45C9-9502-C14C768F8DD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Лист1!$A$2:$A$5</c:f>
              <c:strCache>
                <c:ptCount val="4"/>
                <c:pt idx="0">
                  <c:v>Налоговые доходы (25,5%)</c:v>
                </c:pt>
                <c:pt idx="1">
                  <c:v>Неналоговые доходы (4,1%)</c:v>
                </c:pt>
                <c:pt idx="2">
                  <c:v>Безвозмезные поступления от бюджетов других уровней (70,5%)</c:v>
                </c:pt>
                <c:pt idx="3">
                  <c:v>Прочие безвозмездные поступления                        (-0,1%)</c:v>
                </c:pt>
              </c:strCache>
            </c:strRef>
          </c:cat>
          <c:val>
            <c:numRef>
              <c:f>Лист1!$B$2:$B$5</c:f>
              <c:numCache>
                <c:formatCode>_-* #,##0.0\ _₽_-;\-* #,##0.0\ _₽_-;_-* "-"??\ _₽_-;_-@_-</c:formatCode>
                <c:ptCount val="4"/>
                <c:pt idx="0">
                  <c:v>319229.3</c:v>
                </c:pt>
                <c:pt idx="1">
                  <c:v>56232.4</c:v>
                </c:pt>
                <c:pt idx="2">
                  <c:v>1054586.1000000001</c:v>
                </c:pt>
                <c:pt idx="3" formatCode="#,##0.0\ _₽;\-#,##0.0\ _₽">
                  <c:v>-1751</c:v>
                </c:pt>
              </c:numCache>
            </c:numRef>
          </c:val>
          <c:extLst>
            <c:ext xmlns:c16="http://schemas.microsoft.com/office/drawing/2014/chart" uri="{C3380CC4-5D6E-409C-BE32-E72D297353CC}">
              <c16:uniqueId val="{00000004-EA8E-45C9-9502-C14C768F8DD6}"/>
            </c:ext>
          </c:extLst>
        </c:ser>
        <c:ser>
          <c:idx val="1"/>
          <c:order val="1"/>
          <c:tx>
            <c:strRef>
              <c:f>Лист1!$C$1</c:f>
              <c:strCache>
                <c:ptCount val="1"/>
                <c:pt idx="0">
                  <c:v>Факт 2022 года</c:v>
                </c:pt>
              </c:strCache>
            </c:strRef>
          </c:tx>
          <c:spPr>
            <a:solidFill>
              <a:schemeClr val="accent2"/>
            </a:solidFill>
            <a:ln>
              <a:noFill/>
            </a:ln>
            <a:effectLst/>
            <a:sp3d/>
          </c:spPr>
          <c:invertIfNegative val="0"/>
          <c:dLbls>
            <c:dLbl>
              <c:idx val="0"/>
              <c:layout>
                <c:manualLayout>
                  <c:x val="4.5925604486874397E-2"/>
                  <c:y val="-2.62611422248790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A8E-45C9-9502-C14C768F8DD6}"/>
                </c:ext>
              </c:extLst>
            </c:dLbl>
            <c:dLbl>
              <c:idx val="1"/>
              <c:layout>
                <c:manualLayout>
                  <c:x val="1.6296182237278248E-2"/>
                  <c:y val="-1.85889375645893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A8E-45C9-9502-C14C768F8DD6}"/>
                </c:ext>
              </c:extLst>
            </c:dLbl>
            <c:dLbl>
              <c:idx val="2"/>
              <c:layout>
                <c:manualLayout>
                  <c:x val="1.925912446223791E-2"/>
                  <c:y val="-2.16044235784066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EA8E-45C9-9502-C14C768F8DD6}"/>
                </c:ext>
              </c:extLst>
            </c:dLbl>
            <c:dLbl>
              <c:idx val="3"/>
              <c:layout>
                <c:manualLayout>
                  <c:x val="2.7993765343769104E-2"/>
                  <c:y val="0.13416895580702481"/>
                </c:manualLayout>
              </c:layout>
              <c:tx>
                <c:rich>
                  <a:bodyPr/>
                  <a:lstStyle/>
                  <a:p>
                    <a:r>
                      <a:rPr lang="en-US" dirty="0" smtClean="0"/>
                      <a:t>-7 429,4</a:t>
                    </a:r>
                    <a:endParaRPr lang="en-US" dirty="0"/>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EA8E-45C9-9502-C14C768F8DD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Лист1!$A$2:$A$5</c:f>
              <c:strCache>
                <c:ptCount val="4"/>
                <c:pt idx="0">
                  <c:v>Налоговые доходы (25,5%)</c:v>
                </c:pt>
                <c:pt idx="1">
                  <c:v>Неналоговые доходы (4,1%)</c:v>
                </c:pt>
                <c:pt idx="2">
                  <c:v>Безвозмезные поступления от бюджетов других уровней (70,5%)</c:v>
                </c:pt>
                <c:pt idx="3">
                  <c:v>Прочие безвозмездные поступления                        (-0,1%)</c:v>
                </c:pt>
              </c:strCache>
            </c:strRef>
          </c:cat>
          <c:val>
            <c:numRef>
              <c:f>Лист1!$C$2:$C$5</c:f>
              <c:numCache>
                <c:formatCode>_-* #,##0.0\ _₽_-;\-* #,##0.0\ _₽_-;_-* "-"??\ _₽_-;_-@_-</c:formatCode>
                <c:ptCount val="4"/>
                <c:pt idx="0">
                  <c:v>340313.7</c:v>
                </c:pt>
                <c:pt idx="1">
                  <c:v>55516.7</c:v>
                </c:pt>
                <c:pt idx="2">
                  <c:v>942909.1</c:v>
                </c:pt>
                <c:pt idx="3" formatCode="#,##0.0\ _₽;\-#,##0.0\ _₽">
                  <c:v>-1780.5</c:v>
                </c:pt>
              </c:numCache>
            </c:numRef>
          </c:val>
          <c:extLst>
            <c:ext xmlns:c16="http://schemas.microsoft.com/office/drawing/2014/chart" uri="{C3380CC4-5D6E-409C-BE32-E72D297353CC}">
              <c16:uniqueId val="{00000009-EA8E-45C9-9502-C14C768F8DD6}"/>
            </c:ext>
          </c:extLst>
        </c:ser>
        <c:dLbls>
          <c:showLegendKey val="0"/>
          <c:showVal val="0"/>
          <c:showCatName val="0"/>
          <c:showSerName val="0"/>
          <c:showPercent val="0"/>
          <c:showBubbleSize val="0"/>
        </c:dLbls>
        <c:gapWidth val="150"/>
        <c:shape val="cylinder"/>
        <c:axId val="112228224"/>
        <c:axId val="115192576"/>
        <c:axId val="0"/>
      </c:bar3DChart>
      <c:catAx>
        <c:axId val="11222822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15192576"/>
        <c:crossesAt val="0"/>
        <c:auto val="1"/>
        <c:lblAlgn val="ctr"/>
        <c:lblOffset val="100"/>
        <c:noMultiLvlLbl val="0"/>
      </c:catAx>
      <c:valAx>
        <c:axId val="115192576"/>
        <c:scaling>
          <c:orientation val="minMax"/>
        </c:scaling>
        <c:delete val="0"/>
        <c:axPos val="l"/>
        <c:majorGridlines>
          <c:spPr>
            <a:ln w="9525" cap="flat" cmpd="sng" algn="ctr">
              <a:solidFill>
                <a:schemeClr val="tx1">
                  <a:lumMod val="15000"/>
                  <a:lumOff val="85000"/>
                </a:schemeClr>
              </a:solidFill>
              <a:round/>
            </a:ln>
            <a:effectLst/>
          </c:spPr>
        </c:majorGridlines>
        <c:numFmt formatCode="_-* #,##0.0\ _₽_-;\-* #,##0.0\ _₽_-;_-* &quot;-&quot;??\ _₽_-;_-@_-" sourceLinked="1"/>
        <c:majorTickMark val="none"/>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122282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9525">
          <a:noFill/>
        </a:ln>
      </c:spPr>
    </c:floor>
    <c:sideWall>
      <c:thickness val="0"/>
      <c:spPr>
        <a:noFill/>
        <a:ln w="25400">
          <a:noFill/>
        </a:ln>
      </c:spPr>
    </c:sideWall>
    <c:backWall>
      <c:thickness val="0"/>
      <c:spPr>
        <a:noFill/>
        <a:ln w="25400">
          <a:noFill/>
        </a:ln>
      </c:spPr>
    </c:backWall>
    <c:plotArea>
      <c:layout>
        <c:manualLayout>
          <c:layoutTarget val="inner"/>
          <c:xMode val="edge"/>
          <c:yMode val="edge"/>
          <c:x val="8.4333222234566518E-2"/>
          <c:y val="8.7312235962385867E-2"/>
          <c:w val="0.89870454208791628"/>
          <c:h val="0.76938513242118489"/>
        </c:manualLayout>
      </c:layout>
      <c:bar3DChart>
        <c:barDir val="col"/>
        <c:grouping val="stacked"/>
        <c:varyColors val="0"/>
        <c:ser>
          <c:idx val="1"/>
          <c:order val="0"/>
          <c:tx>
            <c:strRef>
              <c:f>Лист2!$B$3</c:f>
              <c:strCache>
                <c:ptCount val="1"/>
                <c:pt idx="0">
                  <c:v>Проценты по привлеченным кредитам</c:v>
                </c:pt>
              </c:strCache>
            </c:strRef>
          </c:tx>
          <c:spPr>
            <a:solidFill>
              <a:srgbClr val="0BD0D9">
                <a:lumMod val="60000"/>
                <a:lumOff val="40000"/>
              </a:srgbClr>
            </a:solidFill>
            <a:ln w="5816" cap="flat" cmpd="sng" algn="ctr">
              <a:noFill/>
              <a:round/>
            </a:ln>
            <a:effectLst>
              <a:outerShdw blurRad="40000" dist="20000" dir="5400000" rotWithShape="0">
                <a:srgbClr val="000000">
                  <a:alpha val="38000"/>
                </a:srgbClr>
              </a:outerShdw>
            </a:effectLst>
            <a:scene3d>
              <a:camera prst="orthographicFront"/>
              <a:lightRig rig="threePt" dir="t"/>
            </a:scene3d>
            <a:sp3d prstMaterial="plastic">
              <a:contourClr>
                <a:srgbClr val="000000"/>
              </a:contourClr>
            </a:sp3d>
          </c:spPr>
          <c:invertIfNegative val="0"/>
          <c:dLbls>
            <c:dLbl>
              <c:idx val="0"/>
              <c:layout>
                <c:manualLayout>
                  <c:x val="1.1957240155990218E-2"/>
                  <c:y val="2.108406632283590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95B-42A0-B252-B352FEC06019}"/>
                </c:ext>
              </c:extLst>
            </c:dLbl>
            <c:dLbl>
              <c:idx val="1"/>
              <c:layout>
                <c:manualLayout>
                  <c:x val="8.9679301169927044E-3"/>
                  <c:y val="-2.108406632283590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95B-42A0-B252-B352FEC06019}"/>
                </c:ext>
              </c:extLst>
            </c:dLbl>
            <c:dLbl>
              <c:idx val="2"/>
              <c:layout>
                <c:manualLayout>
                  <c:x val="7.4732750974939588E-3"/>
                  <c:y val="2.108406632283590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95B-42A0-B252-B352FEC06019}"/>
                </c:ext>
              </c:extLst>
            </c:dLbl>
            <c:dLbl>
              <c:idx val="3"/>
              <c:layout>
                <c:manualLayout>
                  <c:x val="1.0462585136491441E-2"/>
                  <c:y val="-2.108406632283590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95B-42A0-B252-B352FEC06019}"/>
                </c:ext>
              </c:extLst>
            </c:dLbl>
            <c:dLbl>
              <c:idx val="4"/>
              <c:layout>
                <c:manualLayout>
                  <c:x val="8.9679301169927044E-3"/>
                  <c:y val="2.108406632283590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95B-42A0-B252-B352FEC06019}"/>
                </c:ext>
              </c:extLst>
            </c:dLbl>
            <c:spPr>
              <a:noFill/>
              <a:ln>
                <a:noFill/>
              </a:ln>
              <a:effectLst>
                <a:glow rad="228600">
                  <a:srgbClr val="10CF9B">
                    <a:satMod val="175000"/>
                    <a:alpha val="40000"/>
                  </a:srgbClr>
                </a:glow>
              </a:effectLst>
              <a:scene3d>
                <a:camera prst="orthographicFront"/>
                <a:lightRig rig="threePt" dir="t"/>
              </a:scene3d>
              <a:sp3d prstMaterial="plastic"/>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Лист2!$A$4:$A$10</c:f>
              <c:strCache>
                <c:ptCount val="4"/>
                <c:pt idx="0">
                  <c:v>2017 год</c:v>
                </c:pt>
                <c:pt idx="1">
                  <c:v>2018 год</c:v>
                </c:pt>
                <c:pt idx="2">
                  <c:v>2019 - 2021 год</c:v>
                </c:pt>
                <c:pt idx="3">
                  <c:v>2022 год</c:v>
                </c:pt>
              </c:strCache>
            </c:strRef>
          </c:cat>
          <c:val>
            <c:numRef>
              <c:f>Лист2!$B$4:$B$8</c:f>
              <c:numCache>
                <c:formatCode>#,##0.0</c:formatCode>
                <c:ptCount val="5"/>
                <c:pt idx="0">
                  <c:v>3458.8</c:v>
                </c:pt>
                <c:pt idx="1">
                  <c:v>1771.4</c:v>
                </c:pt>
                <c:pt idx="2">
                  <c:v>0</c:v>
                </c:pt>
                <c:pt idx="3">
                  <c:v>0</c:v>
                </c:pt>
              </c:numCache>
            </c:numRef>
          </c:val>
          <c:extLst>
            <c:ext xmlns:c16="http://schemas.microsoft.com/office/drawing/2014/chart" uri="{C3380CC4-5D6E-409C-BE32-E72D297353CC}">
              <c16:uniqueId val="{00000005-795B-42A0-B252-B352FEC06019}"/>
            </c:ext>
          </c:extLst>
        </c:ser>
        <c:dLbls>
          <c:showLegendKey val="0"/>
          <c:showVal val="1"/>
          <c:showCatName val="0"/>
          <c:showSerName val="0"/>
          <c:showPercent val="0"/>
          <c:showBubbleSize val="0"/>
        </c:dLbls>
        <c:gapWidth val="70"/>
        <c:gapDepth val="49"/>
        <c:shape val="cylinder"/>
        <c:axId val="138626176"/>
        <c:axId val="138627712"/>
        <c:axId val="0"/>
      </c:bar3DChart>
      <c:catAx>
        <c:axId val="138626176"/>
        <c:scaling>
          <c:orientation val="minMax"/>
        </c:scaling>
        <c:delete val="0"/>
        <c:axPos val="b"/>
        <c:numFmt formatCode="General" sourceLinked="1"/>
        <c:majorTickMark val="none"/>
        <c:minorTickMark val="none"/>
        <c:tickLblPos val="nextTo"/>
        <c:spPr>
          <a:ln w="5816">
            <a:noFill/>
          </a:ln>
        </c:spPr>
        <c:txPr>
          <a:bodyPr rot="0" spcFirstLastPara="1" vertOverflow="ellipsis" wrap="square" anchor="ctr" anchorCtr="1"/>
          <a:lstStyle/>
          <a:p>
            <a:pPr>
              <a:defRPr sz="1400" b="1" i="0" u="none" strike="noStrike" kern="1200" baseline="0">
                <a:solidFill>
                  <a:schemeClr val="tx1"/>
                </a:solidFill>
                <a:latin typeface="+mn-lt"/>
                <a:ea typeface="+mn-ea"/>
                <a:cs typeface="+mn-cs"/>
              </a:defRPr>
            </a:pPr>
            <a:endParaRPr lang="ru-RU"/>
          </a:p>
        </c:txPr>
        <c:crossAx val="138627712"/>
        <c:crosses val="autoZero"/>
        <c:auto val="0"/>
        <c:lblAlgn val="ctr"/>
        <c:lblOffset val="20"/>
        <c:noMultiLvlLbl val="0"/>
      </c:catAx>
      <c:valAx>
        <c:axId val="138627712"/>
        <c:scaling>
          <c:orientation val="minMax"/>
          <c:max val="50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ln w="5816">
            <a:noFill/>
          </a:ln>
        </c:spPr>
        <c:txPr>
          <a:bodyPr rot="0" spcFirstLastPara="1" vertOverflow="ellipsis" wrap="square" anchor="ctr" anchorCtr="1"/>
          <a:lstStyle/>
          <a:p>
            <a:pPr>
              <a:defRPr sz="1200" b="0" i="0" u="none" strike="noStrike" kern="1200" baseline="0">
                <a:solidFill>
                  <a:schemeClr val="tx1">
                    <a:lumMod val="50000"/>
                    <a:lumOff val="50000"/>
                  </a:schemeClr>
                </a:solidFill>
                <a:latin typeface="+mn-lt"/>
                <a:ea typeface="+mn-ea"/>
                <a:cs typeface="+mn-cs"/>
              </a:defRPr>
            </a:pPr>
            <a:endParaRPr lang="ru-RU"/>
          </a:p>
        </c:txPr>
        <c:crossAx val="138626176"/>
        <c:crosses val="autoZero"/>
        <c:crossBetween val="between"/>
        <c:minorUnit val="10"/>
      </c:valAx>
      <c:spPr>
        <a:noFill/>
        <a:ln w="15535">
          <a:noFill/>
        </a:ln>
      </c:spPr>
    </c:plotArea>
    <c:legend>
      <c:legendPos val="b"/>
      <c:layout>
        <c:manualLayout>
          <c:xMode val="edge"/>
          <c:yMode val="edge"/>
          <c:x val="0.29530491217221527"/>
          <c:y val="0.90807686314113523"/>
          <c:w val="0.4673826851166642"/>
          <c:h val="7.8355272774275106E-2"/>
        </c:manualLayout>
      </c:layout>
      <c:overlay val="0"/>
      <c:spPr>
        <a:noFill/>
        <a:ln w="15509">
          <a:noFill/>
        </a:ln>
      </c:spPr>
      <c:txPr>
        <a:bodyPr rot="0" spcFirstLastPara="1" vertOverflow="ellipsis" vert="horz" wrap="square" anchor="ctr" anchorCtr="1"/>
        <a:lstStyle/>
        <a:p>
          <a:pPr>
            <a:defRPr sz="916" b="1" i="0" u="none" strike="noStrike" kern="1200" baseline="0">
              <a:solidFill>
                <a:schemeClr val="tx1"/>
              </a:solidFill>
              <a:latin typeface="+mn-lt"/>
              <a:ea typeface="+mn-ea"/>
              <a:cs typeface="+mn-cs"/>
            </a:defRPr>
          </a:pPr>
          <a:endParaRPr lang="ru-RU"/>
        </a:p>
      </c:txPr>
    </c:legend>
    <c:plotVisOnly val="1"/>
    <c:dispBlanksAs val="gap"/>
    <c:showDLblsOverMax val="0"/>
  </c:chart>
  <c:spPr>
    <a:noFill/>
    <a:ln>
      <a:noFill/>
    </a:ln>
  </c:spPr>
  <c:txPr>
    <a:bodyPr/>
    <a:lstStyle/>
    <a:p>
      <a:pPr>
        <a:defRPr/>
      </a:pPr>
      <a:endParaRPr lang="ru-RU"/>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40"/>
      <c:rotY val="0"/>
      <c:rAngAx val="0"/>
      <c:perspective val="10"/>
    </c:view3D>
    <c:floor>
      <c:thickness val="0"/>
    </c:floor>
    <c:sideWall>
      <c:thickness val="0"/>
    </c:sideWall>
    <c:backWall>
      <c:thickness val="0"/>
    </c:backWall>
    <c:plotArea>
      <c:layout>
        <c:manualLayout>
          <c:layoutTarget val="inner"/>
          <c:xMode val="edge"/>
          <c:yMode val="edge"/>
          <c:x val="5.9317099251483846E-2"/>
          <c:y val="9.721952952052848E-2"/>
          <c:w val="0.53722999902789925"/>
          <c:h val="0.81134756006293418"/>
        </c:manualLayout>
      </c:layout>
      <c:pie3DChart>
        <c:varyColors val="1"/>
        <c:ser>
          <c:idx val="0"/>
          <c:order val="0"/>
          <c:tx>
            <c:strRef>
              <c:f>Лист1!$B$1</c:f>
              <c:strCache>
                <c:ptCount val="1"/>
                <c:pt idx="0">
                  <c:v>Столбец1</c:v>
                </c:pt>
              </c:strCache>
            </c:strRef>
          </c:tx>
          <c:explosion val="25"/>
          <c:dLbls>
            <c:dLbl>
              <c:idx val="0"/>
              <c:layout>
                <c:manualLayout>
                  <c:x val="-4.1604138449874747E-2"/>
                  <c:y val="-4.6828404857455368E-2"/>
                </c:manualLayout>
              </c:layout>
              <c:tx>
                <c:rich>
                  <a:bodyPr/>
                  <a:lstStyle/>
                  <a:p>
                    <a:r>
                      <a:rPr lang="en-US" dirty="0" smtClean="0"/>
                      <a:t>25,5%</a:t>
                    </a:r>
                    <a:endParaRPr lang="en-US" dirty="0"/>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0-A375-4C88-82E4-BEFDEE0FCD28}"/>
                </c:ext>
              </c:extLst>
            </c:dLbl>
            <c:dLbl>
              <c:idx val="1"/>
              <c:layout>
                <c:manualLayout>
                  <c:x val="6.1405950302732453E-3"/>
                  <c:y val="-2.1763023832578238E-2"/>
                </c:manualLayout>
              </c:layout>
              <c:tx>
                <c:rich>
                  <a:bodyPr/>
                  <a:lstStyle/>
                  <a:p>
                    <a:r>
                      <a:rPr lang="en-US" dirty="0" smtClean="0"/>
                      <a:t>4,1%</a:t>
                    </a:r>
                    <a:endParaRPr lang="en-US" dirty="0"/>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0-06F8-4F7B-BB16-1AD21E0977ED}"/>
                </c:ext>
              </c:extLst>
            </c:dLbl>
            <c:dLbl>
              <c:idx val="2"/>
              <c:layout>
                <c:manualLayout>
                  <c:x val="0.10439698653396672"/>
                  <c:y val="-0.1701685377530166"/>
                </c:manualLayout>
              </c:layout>
              <c:tx>
                <c:rich>
                  <a:bodyPr/>
                  <a:lstStyle/>
                  <a:p>
                    <a:r>
                      <a:rPr lang="en-US" dirty="0" smtClean="0"/>
                      <a:t>70,5%</a:t>
                    </a:r>
                    <a:endParaRPr lang="en-US" dirty="0"/>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06F8-4F7B-BB16-1AD21E0977ED}"/>
                </c:ext>
              </c:extLst>
            </c:dLbl>
            <c:dLbl>
              <c:idx val="3"/>
              <c:layout>
                <c:manualLayout>
                  <c:x val="-3.4083400199608947E-2"/>
                  <c:y val="5.1444416233608903E-2"/>
                </c:manualLayout>
              </c:layout>
              <c:tx>
                <c:rich>
                  <a:bodyPr/>
                  <a:lstStyle/>
                  <a:p>
                    <a:r>
                      <a:rPr lang="en-US" dirty="0" smtClean="0"/>
                      <a:t>0,1%</a:t>
                    </a:r>
                    <a:endParaRPr lang="en-US" dirty="0"/>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A375-4C88-82E4-BEFDEE0FCD28}"/>
                </c:ext>
              </c:extLst>
            </c:dLbl>
            <c:dLbl>
              <c:idx val="4"/>
              <c:layout>
                <c:manualLayout>
                  <c:x val="3.4404474780447641E-2"/>
                  <c:y val="3.4427731401524012E-2"/>
                </c:manualLayout>
              </c:layout>
              <c:tx>
                <c:rich>
                  <a:bodyPr/>
                  <a:lstStyle/>
                  <a:p>
                    <a:r>
                      <a:rPr lang="en-US" dirty="0" smtClean="0"/>
                      <a:t>-0,2%</a:t>
                    </a:r>
                    <a:endParaRPr lang="en-US" dirty="0"/>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2-A375-4C88-82E4-BEFDEE0FCD28}"/>
                </c:ext>
              </c:extLst>
            </c:dLbl>
            <c:spPr>
              <a:noFill/>
              <a:ln>
                <a:noFill/>
              </a:ln>
              <a:effectLst/>
            </c:spPr>
            <c:showLegendKey val="0"/>
            <c:showVal val="0"/>
            <c:showCatName val="0"/>
            <c:showSerName val="0"/>
            <c:showPercent val="1"/>
            <c:showBubbleSize val="0"/>
            <c:showLeaderLines val="0"/>
            <c:extLst>
              <c:ext xmlns:c15="http://schemas.microsoft.com/office/drawing/2012/chart" uri="{CE6537A1-D6FC-4f65-9D91-7224C49458BB}"/>
            </c:extLst>
          </c:dLbls>
          <c:cat>
            <c:strRef>
              <c:f>Лист1!$A$2:$A$6</c:f>
              <c:strCache>
                <c:ptCount val="5"/>
                <c:pt idx="0">
                  <c:v>Налоговые доходы 340 313,7 тыс. руб.</c:v>
                </c:pt>
                <c:pt idx="1">
                  <c:v>Неналоговые доходы и сборы  55 516,7 тыс.руб.</c:v>
                </c:pt>
                <c:pt idx="2">
                  <c:v>Безвозмездные перечисления от других бюджетов бюджетной системы РФ              942 909,1 тыс.руб.</c:v>
                </c:pt>
                <c:pt idx="3">
                  <c:v>Прочие поступления 731,6 тыс. руб.</c:v>
                </c:pt>
                <c:pt idx="4">
                  <c:v>Возврат остатков имеющих целевое назначения -2 512,1тыс. руб.</c:v>
                </c:pt>
              </c:strCache>
            </c:strRef>
          </c:cat>
          <c:val>
            <c:numRef>
              <c:f>Лист1!$B$2:$B$6</c:f>
              <c:numCache>
                <c:formatCode>0.0</c:formatCode>
                <c:ptCount val="5"/>
                <c:pt idx="0">
                  <c:v>25.5</c:v>
                </c:pt>
                <c:pt idx="1">
                  <c:v>4.0999999999999996</c:v>
                </c:pt>
                <c:pt idx="2">
                  <c:v>70.5</c:v>
                </c:pt>
                <c:pt idx="3">
                  <c:v>0.1</c:v>
                </c:pt>
                <c:pt idx="4">
                  <c:v>-0.2</c:v>
                </c:pt>
              </c:numCache>
            </c:numRef>
          </c:val>
          <c:extLst>
            <c:ext xmlns:c16="http://schemas.microsoft.com/office/drawing/2014/chart" uri="{C3380CC4-5D6E-409C-BE32-E72D297353CC}">
              <c16:uniqueId val="{00000003-A375-4C88-82E4-BEFDEE0FCD28}"/>
            </c:ext>
          </c:extLst>
        </c:ser>
        <c:dLbls>
          <c:showLegendKey val="0"/>
          <c:showVal val="0"/>
          <c:showCatName val="0"/>
          <c:showSerName val="0"/>
          <c:showPercent val="0"/>
          <c:showBubbleSize val="0"/>
          <c:showLeaderLines val="0"/>
        </c:dLbls>
      </c:pie3DChart>
    </c:plotArea>
    <c:legend>
      <c:legendPos val="r"/>
      <c:layout>
        <c:manualLayout>
          <c:xMode val="edge"/>
          <c:yMode val="edge"/>
          <c:x val="0.66019745795664464"/>
          <c:y val="5.1508428074033191E-2"/>
          <c:w val="0.32591365315447368"/>
          <c:h val="0.89119629692829072"/>
        </c:manualLayout>
      </c:layout>
      <c:overlay val="0"/>
      <c:txPr>
        <a:bodyPr/>
        <a:lstStyle/>
        <a:p>
          <a:pPr>
            <a:defRPr sz="1200" baseline="0">
              <a:latin typeface="Times New Roman" pitchFamily="18" charset="0"/>
            </a:defRPr>
          </a:pPr>
          <a:endParaRPr lang="ru-RU"/>
        </a:p>
      </c:txPr>
    </c:legend>
    <c:plotVisOnly val="1"/>
    <c:dispBlanksAs val="zero"/>
    <c:showDLblsOverMax val="0"/>
  </c:chart>
  <c: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c:spPr>
  <c:txPr>
    <a:bodyPr/>
    <a:lstStyle/>
    <a:p>
      <a:pPr>
        <a:defRPr sz="1800"/>
      </a:pPr>
      <a:endParaRPr lang="ru-RU"/>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40"/>
      <c:rotY val="0"/>
      <c:depthPercent val="130"/>
      <c:rAngAx val="0"/>
      <c:perspective val="0"/>
    </c:view3D>
    <c:floor>
      <c:thickness val="0"/>
    </c:floor>
    <c:sideWall>
      <c:thickness val="0"/>
    </c:sideWall>
    <c:backWall>
      <c:thickness val="0"/>
    </c:backWall>
    <c:plotArea>
      <c:layout/>
      <c:pie3DChart>
        <c:varyColors val="1"/>
        <c:ser>
          <c:idx val="0"/>
          <c:order val="0"/>
          <c:tx>
            <c:strRef>
              <c:f>Лист1!$B$1</c:f>
              <c:strCache>
                <c:ptCount val="1"/>
                <c:pt idx="0">
                  <c:v>тыс. руб.</c:v>
                </c:pt>
              </c:strCache>
            </c:strRef>
          </c:tx>
          <c:dLbls>
            <c:spPr>
              <a:noFill/>
              <a:ln>
                <a:noFill/>
              </a:ln>
              <a:effectLst/>
            </c:spPr>
            <c:txPr>
              <a:bodyPr/>
              <a:lstStyle/>
              <a:p>
                <a:pPr>
                  <a:defRPr baseline="0">
                    <a:latin typeface="Times New Roman" pitchFamily="18" charset="0"/>
                  </a:defRPr>
                </a:pPr>
                <a:endParaRPr lang="ru-RU"/>
              </a:p>
            </c:txPr>
            <c:dLblPos val="outEnd"/>
            <c:showLegendKey val="0"/>
            <c:showVal val="1"/>
            <c:showCatName val="0"/>
            <c:showSerName val="0"/>
            <c:showPercent val="0"/>
            <c:showBubbleSize val="0"/>
            <c:showLeaderLines val="1"/>
            <c:extLst>
              <c:ext xmlns:c15="http://schemas.microsoft.com/office/drawing/2012/chart" uri="{CE6537A1-D6FC-4f65-9D91-7224C49458BB}"/>
            </c:extLst>
          </c:dLbls>
          <c:cat>
            <c:strRef>
              <c:f>Лист1!$A$2:$A$5</c:f>
              <c:strCache>
                <c:ptCount val="4"/>
                <c:pt idx="0">
                  <c:v>Налог на доходы физических диц</c:v>
                </c:pt>
                <c:pt idx="1">
                  <c:v>Акцизы по подакцизным товарам (продукции), производимым на территории РФ</c:v>
                </c:pt>
                <c:pt idx="2">
                  <c:v>Налоги на совокупный доход</c:v>
                </c:pt>
                <c:pt idx="3">
                  <c:v>Государственная пошлина</c:v>
                </c:pt>
              </c:strCache>
            </c:strRef>
          </c:cat>
          <c:val>
            <c:numRef>
              <c:f>Лист1!$B$2:$B$5</c:f>
              <c:numCache>
                <c:formatCode>#,##0.0</c:formatCode>
                <c:ptCount val="4"/>
                <c:pt idx="0">
                  <c:v>228598</c:v>
                </c:pt>
                <c:pt idx="1">
                  <c:v>15483.7</c:v>
                </c:pt>
                <c:pt idx="2">
                  <c:v>20203.900000000001</c:v>
                </c:pt>
                <c:pt idx="3">
                  <c:v>2528.6999999999998</c:v>
                </c:pt>
              </c:numCache>
            </c:numRef>
          </c:val>
          <c:extLst>
            <c:ext xmlns:c16="http://schemas.microsoft.com/office/drawing/2014/chart" uri="{C3380CC4-5D6E-409C-BE32-E72D297353CC}">
              <c16:uniqueId val="{00000000-755E-46FB-82AA-445A47B42925}"/>
            </c:ext>
          </c:extLst>
        </c:ser>
        <c:dLbls>
          <c:showLegendKey val="0"/>
          <c:showVal val="0"/>
          <c:showCatName val="0"/>
          <c:showSerName val="0"/>
          <c:showPercent val="0"/>
          <c:showBubbleSize val="0"/>
          <c:showLeaderLines val="1"/>
        </c:dLbls>
      </c:pie3DChart>
    </c:plotArea>
    <c:legend>
      <c:legendPos val="r"/>
      <c:overlay val="0"/>
      <c:txPr>
        <a:bodyPr/>
        <a:lstStyle/>
        <a:p>
          <a:pPr>
            <a:defRPr sz="1200" baseline="0"/>
          </a:pPr>
          <a:endParaRPr lang="ru-RU"/>
        </a:p>
      </c:txPr>
    </c:legend>
    <c:plotVisOnly val="1"/>
    <c:dispBlanksAs val="zero"/>
    <c:showDLblsOverMax val="0"/>
  </c:chart>
  <c:spPr>
    <a:gradFill>
      <a:gsLst>
        <a:gs pos="0">
          <a:srgbClr val="1AB39F">
            <a:lumMod val="20000"/>
            <a:lumOff val="80000"/>
          </a:srgbClr>
        </a:gs>
        <a:gs pos="50000">
          <a:srgbClr val="0F6FC6">
            <a:tint val="44500"/>
            <a:satMod val="160000"/>
          </a:srgbClr>
        </a:gs>
        <a:gs pos="100000">
          <a:srgbClr val="0F6FC6">
            <a:tint val="23500"/>
            <a:satMod val="160000"/>
          </a:srgbClr>
        </a:gs>
      </a:gsLst>
      <a:lin ang="5400000" scaled="0"/>
    </a:gradFill>
  </c:spPr>
  <c:txPr>
    <a:bodyPr/>
    <a:lstStyle/>
    <a:p>
      <a:pPr>
        <a:defRPr sz="1800"/>
      </a:pPr>
      <a:endParaRPr lang="ru-RU"/>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40"/>
      <c:rotY val="0"/>
      <c:depthPercent val="130"/>
      <c:rAngAx val="0"/>
      <c:perspective val="0"/>
    </c:view3D>
    <c:floor>
      <c:thickness val="0"/>
    </c:floor>
    <c:sideWall>
      <c:thickness val="0"/>
    </c:sideWall>
    <c:backWall>
      <c:thickness val="0"/>
    </c:backWall>
    <c:plotArea>
      <c:layout/>
      <c:pie3DChart>
        <c:varyColors val="1"/>
        <c:ser>
          <c:idx val="0"/>
          <c:order val="0"/>
          <c:tx>
            <c:strRef>
              <c:f>Лист1!$B$1</c:f>
              <c:strCache>
                <c:ptCount val="1"/>
                <c:pt idx="0">
                  <c:v>тыс. руб.</c:v>
                </c:pt>
              </c:strCache>
            </c:strRef>
          </c:tx>
          <c:dLbls>
            <c:dLbl>
              <c:idx val="0"/>
              <c:layout>
                <c:manualLayout>
                  <c:x val="-0.14197543015456407"/>
                  <c:y val="-0.19455252918287946"/>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FDA-4F2C-B792-212DF3132407}"/>
                </c:ext>
              </c:extLst>
            </c:dLbl>
            <c:dLbl>
              <c:idx val="1"/>
              <c:layout>
                <c:manualLayout>
                  <c:x val="1.6975308641975308E-2"/>
                  <c:y val="7.7821011673152229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FDA-4F2C-B792-212DF3132407}"/>
                </c:ext>
              </c:extLst>
            </c:dLbl>
            <c:dLbl>
              <c:idx val="2"/>
              <c:layout>
                <c:manualLayout>
                  <c:x val="2.6234567901234566E-2"/>
                  <c:y val="2.0752269779507133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FDA-4F2C-B792-212DF3132407}"/>
                </c:ext>
              </c:extLst>
            </c:dLbl>
            <c:dLbl>
              <c:idx val="3"/>
              <c:layout>
                <c:manualLayout>
                  <c:x val="2.4691358024691343E-2"/>
                  <c:y val="2.5940337224383916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FDA-4F2C-B792-212DF3132407}"/>
                </c:ext>
              </c:extLst>
            </c:dLbl>
            <c:dLbl>
              <c:idx val="4"/>
              <c:layout>
                <c:manualLayout>
                  <c:x val="5.2469135802469133E-2"/>
                  <c:y val="-2.5940337224384154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FDA-4F2C-B792-212DF3132407}"/>
                </c:ext>
              </c:extLst>
            </c:dLbl>
            <c:spPr>
              <a:noFill/>
              <a:ln>
                <a:noFill/>
              </a:ln>
              <a:effectLst/>
            </c:spPr>
            <c:txPr>
              <a:bodyPr/>
              <a:lstStyle/>
              <a:p>
                <a:pPr>
                  <a:defRPr baseline="0">
                    <a:latin typeface="Times New Roman" pitchFamily="18" charset="0"/>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extLst>
          </c:dLbls>
          <c:cat>
            <c:strRef>
              <c:f>Лист1!$A$2:$A$7</c:f>
              <c:strCache>
                <c:ptCount val="6"/>
                <c:pt idx="0">
                  <c:v>Налог на доходы физических диц</c:v>
                </c:pt>
                <c:pt idx="1">
                  <c:v>Акцизы по подакцизным товарам (продукции), производимым на территории РФ</c:v>
                </c:pt>
                <c:pt idx="2">
                  <c:v>Налоги на совокупный доход</c:v>
                </c:pt>
                <c:pt idx="3">
                  <c:v>Государственная пошлина</c:v>
                </c:pt>
                <c:pt idx="4">
                  <c:v>Налоги на имущество</c:v>
                </c:pt>
                <c:pt idx="5">
                  <c:v>Задолженность и перерасчеты по отмененным налогам, сборам и иным обязательным платежам</c:v>
                </c:pt>
              </c:strCache>
            </c:strRef>
          </c:cat>
          <c:val>
            <c:numRef>
              <c:f>Лист1!$B$2:$B$7</c:f>
              <c:numCache>
                <c:formatCode>#,##0.0</c:formatCode>
                <c:ptCount val="6"/>
                <c:pt idx="0">
                  <c:v>256779.2</c:v>
                </c:pt>
                <c:pt idx="1">
                  <c:v>20017.400000000001</c:v>
                </c:pt>
                <c:pt idx="2">
                  <c:v>22788.6</c:v>
                </c:pt>
                <c:pt idx="3">
                  <c:v>1652.3</c:v>
                </c:pt>
                <c:pt idx="4">
                  <c:v>38932</c:v>
                </c:pt>
                <c:pt idx="5">
                  <c:v>144.19999999999999</c:v>
                </c:pt>
              </c:numCache>
            </c:numRef>
          </c:val>
          <c:extLst>
            <c:ext xmlns:c16="http://schemas.microsoft.com/office/drawing/2014/chart" uri="{C3380CC4-5D6E-409C-BE32-E72D297353CC}">
              <c16:uniqueId val="{00000000-755E-46FB-82AA-445A47B42925}"/>
            </c:ext>
          </c:extLst>
        </c:ser>
        <c:dLbls>
          <c:showLegendKey val="0"/>
          <c:showVal val="0"/>
          <c:showCatName val="0"/>
          <c:showSerName val="0"/>
          <c:showPercent val="0"/>
          <c:showBubbleSize val="0"/>
          <c:showLeaderLines val="0"/>
        </c:dLbls>
      </c:pie3DChart>
    </c:plotArea>
    <c:legend>
      <c:legendPos val="r"/>
      <c:overlay val="0"/>
      <c:txPr>
        <a:bodyPr/>
        <a:lstStyle/>
        <a:p>
          <a:pPr>
            <a:defRPr sz="1200" baseline="0"/>
          </a:pPr>
          <a:endParaRPr lang="ru-RU"/>
        </a:p>
      </c:txPr>
    </c:legend>
    <c:plotVisOnly val="1"/>
    <c:dispBlanksAs val="zero"/>
    <c:showDLblsOverMax val="0"/>
  </c:chart>
  <c:spPr>
    <a:gradFill>
      <a:gsLst>
        <a:gs pos="0">
          <a:srgbClr val="1AB39F">
            <a:lumMod val="20000"/>
            <a:lumOff val="80000"/>
          </a:srgbClr>
        </a:gs>
        <a:gs pos="50000">
          <a:srgbClr val="0F6FC6">
            <a:tint val="44500"/>
            <a:satMod val="160000"/>
          </a:srgbClr>
        </a:gs>
        <a:gs pos="100000">
          <a:srgbClr val="0F6FC6">
            <a:tint val="23500"/>
            <a:satMod val="160000"/>
          </a:srgbClr>
        </a:gs>
      </a:gsLst>
      <a:lin ang="5400000" scaled="0"/>
    </a:gradFill>
  </c:spPr>
  <c:txPr>
    <a:bodyPr/>
    <a:lstStyle/>
    <a:p>
      <a:pPr>
        <a:defRPr sz="1800"/>
      </a:pPr>
      <a:endParaRPr lang="ru-RU"/>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400" baseline="0"/>
          </a:pPr>
          <a:endParaRPr lang="ru-RU"/>
        </a:p>
      </c:txPr>
    </c:title>
    <c:autoTitleDeleted val="0"/>
    <c:view3D>
      <c:rotX val="30"/>
      <c:rotY val="0"/>
      <c:rAngAx val="0"/>
    </c:view3D>
    <c:floor>
      <c:thickness val="0"/>
    </c:floor>
    <c:sideWall>
      <c:thickness val="0"/>
    </c:sideWall>
    <c:backWall>
      <c:thickness val="0"/>
    </c:backWall>
    <c:plotArea>
      <c:layout/>
      <c:pie3DChart>
        <c:varyColors val="1"/>
        <c:ser>
          <c:idx val="0"/>
          <c:order val="0"/>
          <c:tx>
            <c:strRef>
              <c:f>Лист1!$B$1</c:f>
              <c:strCache>
                <c:ptCount val="1"/>
                <c:pt idx="0">
                  <c:v>тыс. руб.</c:v>
                </c:pt>
              </c:strCache>
            </c:strRef>
          </c:tx>
          <c:dLbls>
            <c:dLbl>
              <c:idx val="0"/>
              <c:layout>
                <c:manualLayout>
                  <c:x val="-8.4876543209876767E-2"/>
                  <c:y val="-0.11154313110004688"/>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5C5-40F4-A53C-8B19E9C4C989}"/>
                </c:ext>
              </c:extLst>
            </c:dLbl>
            <c:dLbl>
              <c:idx val="1"/>
              <c:layout>
                <c:manualLayout>
                  <c:x val="-2.6234567901234625E-2"/>
                  <c:y val="2.5940263046521582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5C5-40F4-A53C-8B19E9C4C989}"/>
                </c:ext>
              </c:extLst>
            </c:dLbl>
            <c:dLbl>
              <c:idx val="2"/>
              <c:layout>
                <c:manualLayout>
                  <c:x val="4.6296296296296294E-3"/>
                  <c:y val="-1.9022639816291435E-16"/>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5C5-40F4-A53C-8B19E9C4C989}"/>
                </c:ext>
              </c:extLst>
            </c:dLbl>
            <c:dLbl>
              <c:idx val="3"/>
              <c:layout>
                <c:manualLayout>
                  <c:x val="1.0802469135802469E-2"/>
                  <c:y val="-0.11413715740469919"/>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5C5-40F4-A53C-8B19E9C4C989}"/>
                </c:ext>
              </c:extLst>
            </c:dLbl>
            <c:dLbl>
              <c:idx val="4"/>
              <c:layout>
                <c:manualLayout>
                  <c:x val="4.3209876543209874E-2"/>
                  <c:y val="-1.8158184132565775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5C5-40F4-A53C-8B19E9C4C989}"/>
                </c:ext>
              </c:extLst>
            </c:dLbl>
            <c:dLbl>
              <c:idx val="5"/>
              <c:layout>
                <c:manualLayout>
                  <c:x val="-4.6296296296296866E-3"/>
                  <c:y val="8.5602868053524364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5C5-40F4-A53C-8B19E9C4C989}"/>
                </c:ext>
              </c:extLst>
            </c:dLbl>
            <c:spPr>
              <a:noFill/>
              <a:ln>
                <a:noFill/>
              </a:ln>
              <a:effectLst/>
            </c:spPr>
            <c:txPr>
              <a:bodyPr/>
              <a:lstStyle/>
              <a:p>
                <a:pPr>
                  <a:defRPr baseline="0">
                    <a:latin typeface="Times New Roman" pitchFamily="18" charset="0"/>
                  </a:defRPr>
                </a:pPr>
                <a:endParaRPr lang="ru-RU"/>
              </a:p>
            </c:txPr>
            <c:dLblPos val="outEnd"/>
            <c:showLegendKey val="0"/>
            <c:showVal val="0"/>
            <c:showCatName val="0"/>
            <c:showSerName val="0"/>
            <c:showPercent val="0"/>
            <c:showBubbleSize val="0"/>
            <c:extLst>
              <c:ext xmlns:c15="http://schemas.microsoft.com/office/drawing/2012/chart" uri="{CE6537A1-D6FC-4f65-9D91-7224C49458BB}"/>
            </c:extLst>
          </c:dLbls>
          <c:cat>
            <c:strRef>
              <c:f>Лист1!$A$2:$A$7</c:f>
              <c:strCache>
                <c:ptCount val="6"/>
                <c:pt idx="0">
                  <c:v>Доходы от использования имущества, находящегося в государственной и муниципальной собственности</c:v>
                </c:pt>
                <c:pt idx="1">
                  <c:v>Платежи при пользовании природными ресурсами</c:v>
                </c:pt>
                <c:pt idx="2">
                  <c:v>Доходы от оказания платных услуг (работ) и компенсации затрат государства</c:v>
                </c:pt>
                <c:pt idx="3">
                  <c:v>Доходы от продажи материальных активов</c:v>
                </c:pt>
                <c:pt idx="4">
                  <c:v>Штрафы, санкции, возмещение ушерба</c:v>
                </c:pt>
                <c:pt idx="5">
                  <c:v>Прочие неналоговые доходы</c:v>
                </c:pt>
              </c:strCache>
            </c:strRef>
          </c:cat>
          <c:val>
            <c:numRef>
              <c:f>Лист1!$B$2:$B$7</c:f>
              <c:numCache>
                <c:formatCode>#,##0.0</c:formatCode>
                <c:ptCount val="6"/>
                <c:pt idx="0">
                  <c:v>22546.6</c:v>
                </c:pt>
                <c:pt idx="1">
                  <c:v>662.9</c:v>
                </c:pt>
                <c:pt idx="2">
                  <c:v>9143.5</c:v>
                </c:pt>
                <c:pt idx="3">
                  <c:v>20020.7</c:v>
                </c:pt>
                <c:pt idx="4">
                  <c:v>2987.1</c:v>
                </c:pt>
                <c:pt idx="5">
                  <c:v>155.80000000000001</c:v>
                </c:pt>
              </c:numCache>
            </c:numRef>
          </c:val>
          <c:extLst>
            <c:ext xmlns:c16="http://schemas.microsoft.com/office/drawing/2014/chart" uri="{C3380CC4-5D6E-409C-BE32-E72D297353CC}">
              <c16:uniqueId val="{00000006-35C5-40F4-A53C-8B19E9C4C989}"/>
            </c:ext>
          </c:extLst>
        </c:ser>
        <c:dLbls>
          <c:showLegendKey val="0"/>
          <c:showVal val="0"/>
          <c:showCatName val="0"/>
          <c:showSerName val="0"/>
          <c:showPercent val="0"/>
          <c:showBubbleSize val="0"/>
          <c:showLeaderLines val="1"/>
        </c:dLbls>
      </c:pie3DChart>
    </c:plotArea>
    <c:legend>
      <c:legendPos val="r"/>
      <c:layout>
        <c:manualLayout>
          <c:xMode val="edge"/>
          <c:yMode val="edge"/>
          <c:x val="0.66517740837951655"/>
          <c:y val="0.12907895317353588"/>
          <c:w val="0.3147608632254344"/>
          <c:h val="0.83027224612448858"/>
        </c:manualLayout>
      </c:layout>
      <c:overlay val="0"/>
      <c:txPr>
        <a:bodyPr/>
        <a:lstStyle/>
        <a:p>
          <a:pPr>
            <a:defRPr sz="1200" baseline="0"/>
          </a:pPr>
          <a:endParaRPr lang="ru-RU"/>
        </a:p>
      </c:txPr>
    </c:legend>
    <c:plotVisOnly val="1"/>
    <c:dispBlanksAs val="zero"/>
    <c:showDLblsOverMax val="0"/>
  </c:chart>
  <c:spPr>
    <a:gradFill>
      <a:gsLst>
        <a:gs pos="0">
          <a:schemeClr val="accent6">
            <a:lumMod val="20000"/>
            <a:lumOff val="80000"/>
          </a:schemeClr>
        </a:gs>
        <a:gs pos="50000">
          <a:srgbClr val="0F6FC6">
            <a:tint val="44500"/>
            <a:satMod val="160000"/>
          </a:srgbClr>
        </a:gs>
        <a:gs pos="100000">
          <a:srgbClr val="0F6FC6">
            <a:tint val="23500"/>
            <a:satMod val="160000"/>
          </a:srgbClr>
        </a:gs>
      </a:gsLst>
      <a:lin ang="5400000" scaled="0"/>
    </a:gradFill>
  </c:spPr>
  <c:txPr>
    <a:bodyPr/>
    <a:lstStyle/>
    <a:p>
      <a:pPr>
        <a:defRPr sz="1800"/>
      </a:pPr>
      <a:endParaRPr lang="ru-RU"/>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400" baseline="0">
              <a:latin typeface="Times New Roman" pitchFamily="18" charset="0"/>
            </a:defRPr>
          </a:pPr>
          <a:endParaRPr lang="ru-RU"/>
        </a:p>
      </c:txPr>
    </c:title>
    <c:autoTitleDeleted val="0"/>
    <c:view3D>
      <c:rotX val="30"/>
      <c:rotY val="0"/>
      <c:rAngAx val="0"/>
    </c:view3D>
    <c:floor>
      <c:thickness val="0"/>
    </c:floor>
    <c:sideWall>
      <c:thickness val="0"/>
    </c:sideWall>
    <c:backWall>
      <c:thickness val="0"/>
    </c:backWall>
    <c:plotArea>
      <c:layout/>
      <c:pie3DChart>
        <c:varyColors val="1"/>
        <c:ser>
          <c:idx val="0"/>
          <c:order val="0"/>
          <c:tx>
            <c:strRef>
              <c:f>Лист1!$B$1</c:f>
              <c:strCache>
                <c:ptCount val="1"/>
                <c:pt idx="0">
                  <c:v>тыс. руб.</c:v>
                </c:pt>
              </c:strCache>
            </c:strRef>
          </c:tx>
          <c:dLbls>
            <c:dLbl>
              <c:idx val="0"/>
              <c:layout>
                <c:manualLayout>
                  <c:x val="-5.5555555555555497E-2"/>
                  <c:y val="-8.0415045395590148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B47-44D1-BC75-22C1B4768667}"/>
                </c:ext>
              </c:extLst>
            </c:dLbl>
            <c:dLbl>
              <c:idx val="1"/>
              <c:layout>
                <c:manualLayout>
                  <c:x val="4.4753086419753084E-2"/>
                  <c:y val="3.5019455252918288E-2"/>
                </c:manualLayout>
              </c:layout>
              <c:dLblPos val="bestFit"/>
              <c:showLegendKey val="0"/>
              <c:showVal val="1"/>
              <c:showCatName val="0"/>
              <c:showSerName val="0"/>
              <c:showPercent val="0"/>
              <c:showBubbleSize val="0"/>
              <c:extLst>
                <c:ext xmlns:c15="http://schemas.microsoft.com/office/drawing/2012/chart" uri="{CE6537A1-D6FC-4f65-9D91-7224C49458BB}">
                  <c15:layout>
                    <c:manualLayout>
                      <c:w val="9.5462962962962958E-2"/>
                      <c:h val="5.4708171206225682E-2"/>
                    </c:manualLayout>
                  </c15:layout>
                </c:ext>
                <c:ext xmlns:c16="http://schemas.microsoft.com/office/drawing/2014/chart" uri="{C3380CC4-5D6E-409C-BE32-E72D297353CC}">
                  <c16:uniqueId val="{00000001-2B47-44D1-BC75-22C1B4768667}"/>
                </c:ext>
              </c:extLst>
            </c:dLbl>
            <c:dLbl>
              <c:idx val="2"/>
              <c:layout>
                <c:manualLayout>
                  <c:x val="2.9320987654320996E-2"/>
                  <c:y val="-4.9286640726329489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B47-44D1-BC75-22C1B4768667}"/>
                </c:ext>
              </c:extLst>
            </c:dLbl>
            <c:dLbl>
              <c:idx val="3"/>
              <c:layout>
                <c:manualLayout>
                  <c:x val="2.0061728395061727E-2"/>
                  <c:y val="-3.8910505836575876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B47-44D1-BC75-22C1B4768667}"/>
                </c:ext>
              </c:extLst>
            </c:dLbl>
            <c:spPr>
              <a:noFill/>
              <a:ln>
                <a:noFill/>
              </a:ln>
              <a:effectLst/>
            </c:spPr>
            <c:txPr>
              <a:bodyPr/>
              <a:lstStyle/>
              <a:p>
                <a:pPr>
                  <a:defRPr sz="1400" baseline="0"/>
                </a:pPr>
                <a:endParaRPr lang="ru-RU"/>
              </a:p>
            </c:txPr>
            <c:dLblPos val="outEnd"/>
            <c:showLegendKey val="0"/>
            <c:showVal val="0"/>
            <c:showCatName val="0"/>
            <c:showSerName val="0"/>
            <c:showPercent val="0"/>
            <c:showBubbleSize val="0"/>
            <c:extLst>
              <c:ext xmlns:c15="http://schemas.microsoft.com/office/drawing/2012/chart" uri="{CE6537A1-D6FC-4f65-9D91-7224C49458BB}"/>
            </c:extLst>
          </c:dLbls>
          <c:cat>
            <c:strRef>
              <c:f>Лист1!$A$2:$A$5</c:f>
              <c:strCache>
                <c:ptCount val="4"/>
                <c:pt idx="0">
                  <c:v>Дотации бюджетам субъектов Российской Федерации и муниципальных образований</c:v>
                </c:pt>
                <c:pt idx="1">
                  <c:v>Субсидии бюджетам Российской Федерации и муниципальных образований</c:v>
                </c:pt>
                <c:pt idx="2">
                  <c:v>Субвенции бюджетам субъектов Российской Федерации и муниципальных образований</c:v>
                </c:pt>
                <c:pt idx="3">
                  <c:v>Иные межбюджетные трансферты</c:v>
                </c:pt>
              </c:strCache>
            </c:strRef>
          </c:cat>
          <c:val>
            <c:numRef>
              <c:f>Лист1!$B$2:$B$5</c:f>
              <c:numCache>
                <c:formatCode>#,##0.0</c:formatCode>
                <c:ptCount val="4"/>
                <c:pt idx="0">
                  <c:v>327519</c:v>
                </c:pt>
                <c:pt idx="1">
                  <c:v>309955.3</c:v>
                </c:pt>
                <c:pt idx="2">
                  <c:v>289892.5</c:v>
                </c:pt>
                <c:pt idx="3">
                  <c:v>15542.3</c:v>
                </c:pt>
              </c:numCache>
            </c:numRef>
          </c:val>
          <c:extLst>
            <c:ext xmlns:c16="http://schemas.microsoft.com/office/drawing/2014/chart" uri="{C3380CC4-5D6E-409C-BE32-E72D297353CC}">
              <c16:uniqueId val="{00000004-2B47-44D1-BC75-22C1B4768667}"/>
            </c:ext>
          </c:extLst>
        </c:ser>
        <c:dLbls>
          <c:showLegendKey val="0"/>
          <c:showVal val="0"/>
          <c:showCatName val="0"/>
          <c:showSerName val="0"/>
          <c:showPercent val="0"/>
          <c:showBubbleSize val="0"/>
          <c:showLeaderLines val="1"/>
        </c:dLbls>
      </c:pie3DChart>
    </c:plotArea>
    <c:legend>
      <c:legendPos val="r"/>
      <c:overlay val="0"/>
      <c:txPr>
        <a:bodyPr/>
        <a:lstStyle/>
        <a:p>
          <a:pPr>
            <a:defRPr sz="1400" baseline="0">
              <a:latin typeface="Times New Roman" pitchFamily="18" charset="0"/>
            </a:defRPr>
          </a:pPr>
          <a:endParaRPr lang="ru-RU"/>
        </a:p>
      </c:txPr>
    </c:legend>
    <c:plotVisOnly val="1"/>
    <c:dispBlanksAs val="zero"/>
    <c:showDLblsOverMax val="0"/>
  </c:chart>
  <c:spPr>
    <a:gradFill>
      <a:gsLst>
        <a:gs pos="0">
          <a:srgbClr val="0F6FC6">
            <a:tint val="66000"/>
            <a:satMod val="160000"/>
          </a:srgbClr>
        </a:gs>
        <a:gs pos="50000">
          <a:srgbClr val="0F6FC6">
            <a:tint val="44500"/>
            <a:satMod val="160000"/>
          </a:srgbClr>
        </a:gs>
        <a:gs pos="100000">
          <a:srgbClr val="0F6FC6">
            <a:tint val="23500"/>
            <a:satMod val="160000"/>
          </a:srgbClr>
        </a:gs>
      </a:gsLst>
      <a:lin ang="5400000" scaled="0"/>
    </a:gradFill>
  </c:spPr>
  <c:txPr>
    <a:bodyPr/>
    <a:lstStyle/>
    <a:p>
      <a:pPr>
        <a:defRPr sz="1800"/>
      </a:pPr>
      <a:endParaRPr lang="ru-RU"/>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0"/>
    <c:view3D>
      <c:rotX val="6"/>
      <c:rotY val="20"/>
      <c:depthPercent val="100"/>
      <c:rAngAx val="1"/>
    </c:view3D>
    <c:floor>
      <c:thickness val="0"/>
    </c:floor>
    <c:sideWall>
      <c:thickness val="0"/>
    </c:sideWall>
    <c:backWall>
      <c:thickness val="0"/>
    </c:backWall>
    <c:plotArea>
      <c:layout>
        <c:manualLayout>
          <c:layoutTarget val="inner"/>
          <c:xMode val="edge"/>
          <c:yMode val="edge"/>
          <c:x val="0"/>
          <c:y val="7.3326027747758912E-2"/>
          <c:w val="1"/>
          <c:h val="0.81301052421164532"/>
        </c:manualLayout>
      </c:layout>
      <c:bar3DChart>
        <c:barDir val="col"/>
        <c:grouping val="standard"/>
        <c:varyColors val="0"/>
        <c:ser>
          <c:idx val="0"/>
          <c:order val="0"/>
          <c:tx>
            <c:strRef>
              <c:f>Лист1!$B$1</c:f>
              <c:strCache>
                <c:ptCount val="1"/>
                <c:pt idx="0">
                  <c:v>Бюджет 2019 года</c:v>
                </c:pt>
              </c:strCache>
            </c:strRef>
          </c:tx>
          <c:invertIfNegative val="0"/>
          <c:dLbls>
            <c:dLbl>
              <c:idx val="0"/>
              <c:layout>
                <c:manualLayout>
                  <c:x val="0.19975696294595294"/>
                  <c:y val="-0.2009535619260511"/>
                </c:manualLayout>
              </c:layout>
              <c:tx>
                <c:rich>
                  <a:bodyPr/>
                  <a:lstStyle/>
                  <a:p>
                    <a:pPr>
                      <a:defRPr/>
                    </a:pPr>
                    <a:r>
                      <a:rPr lang="en-US" dirty="0" smtClean="0"/>
                      <a:t>1 217 050,0</a:t>
                    </a:r>
                    <a:endParaRPr lang="en-US" dirty="0"/>
                  </a:p>
                </c:rich>
              </c:tx>
              <c:spP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A7B6-48CA-A9B9-CC855F12190F}"/>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Лист1!$A$2</c:f>
              <c:numCache>
                <c:formatCode>General</c:formatCode>
                <c:ptCount val="1"/>
              </c:numCache>
            </c:numRef>
          </c:cat>
          <c:val>
            <c:numRef>
              <c:f>Лист1!$B$2</c:f>
              <c:numCache>
                <c:formatCode>#,##0.00</c:formatCode>
                <c:ptCount val="1"/>
                <c:pt idx="0">
                  <c:v>1093134</c:v>
                </c:pt>
              </c:numCache>
            </c:numRef>
          </c:val>
          <c:extLst>
            <c:ext xmlns:c16="http://schemas.microsoft.com/office/drawing/2014/chart" uri="{C3380CC4-5D6E-409C-BE32-E72D297353CC}">
              <c16:uniqueId val="{00000001-A7B6-48CA-A9B9-CC855F12190F}"/>
            </c:ext>
          </c:extLst>
        </c:ser>
        <c:ser>
          <c:idx val="1"/>
          <c:order val="1"/>
          <c:tx>
            <c:strRef>
              <c:f>Лист1!$C$1</c:f>
              <c:strCache>
                <c:ptCount val="1"/>
                <c:pt idx="0">
                  <c:v>Бюджет 2020 года</c:v>
                </c:pt>
              </c:strCache>
            </c:strRef>
          </c:tx>
          <c:invertIfNegative val="0"/>
          <c:dLbls>
            <c:dLbl>
              <c:idx val="0"/>
              <c:layout>
                <c:manualLayout>
                  <c:x val="0.2527342597526327"/>
                  <c:y val="-0.24726086739597811"/>
                </c:manualLayout>
              </c:layout>
              <c:tx>
                <c:rich>
                  <a:bodyPr/>
                  <a:lstStyle/>
                  <a:p>
                    <a:pPr>
                      <a:defRPr/>
                    </a:pPr>
                    <a:r>
                      <a:rPr lang="en-US" dirty="0"/>
                      <a:t>1 </a:t>
                    </a:r>
                    <a:r>
                      <a:rPr lang="en-US" dirty="0" smtClean="0"/>
                      <a:t>354 191,4</a:t>
                    </a:r>
                    <a:endParaRPr lang="en-US" dirty="0"/>
                  </a:p>
                </c:rich>
              </c:tx>
              <c:spP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A7B6-48CA-A9B9-CC855F12190F}"/>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Лист1!$A$2</c:f>
              <c:numCache>
                <c:formatCode>General</c:formatCode>
                <c:ptCount val="1"/>
              </c:numCache>
            </c:numRef>
          </c:cat>
          <c:val>
            <c:numRef>
              <c:f>Лист1!$C$2</c:f>
              <c:numCache>
                <c:formatCode>#,##0.00</c:formatCode>
                <c:ptCount val="1"/>
                <c:pt idx="0">
                  <c:v>1143926.8999999999</c:v>
                </c:pt>
              </c:numCache>
            </c:numRef>
          </c:val>
          <c:extLst>
            <c:ext xmlns:c16="http://schemas.microsoft.com/office/drawing/2014/chart" uri="{C3380CC4-5D6E-409C-BE32-E72D297353CC}">
              <c16:uniqueId val="{00000003-A7B6-48CA-A9B9-CC855F12190F}"/>
            </c:ext>
          </c:extLst>
        </c:ser>
        <c:ser>
          <c:idx val="2"/>
          <c:order val="2"/>
          <c:tx>
            <c:strRef>
              <c:f>Лист1!$D$1</c:f>
              <c:strCache>
                <c:ptCount val="1"/>
                <c:pt idx="0">
                  <c:v>Бюджет 2021 года</c:v>
                </c:pt>
              </c:strCache>
            </c:strRef>
          </c:tx>
          <c:invertIfNegative val="0"/>
          <c:dLbls>
            <c:dLbl>
              <c:idx val="0"/>
              <c:layout>
                <c:manualLayout>
                  <c:x val="-0.28142023710170821"/>
                  <c:y val="0.17119439235601286"/>
                </c:manualLayout>
              </c:layout>
              <c:tx>
                <c:rich>
                  <a:bodyPr/>
                  <a:lstStyle/>
                  <a:p>
                    <a:pPr>
                      <a:defRPr/>
                    </a:pPr>
                    <a:r>
                      <a:rPr lang="en-US" dirty="0"/>
                      <a:t>1 </a:t>
                    </a:r>
                    <a:r>
                      <a:rPr lang="en-US" dirty="0" smtClean="0"/>
                      <a:t>093 134,0</a:t>
                    </a:r>
                    <a:endParaRPr lang="en-US" dirty="0"/>
                  </a:p>
                </c:rich>
              </c:tx>
              <c:spP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A7B6-48CA-A9B9-CC855F12190F}"/>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Лист1!$A$2</c:f>
              <c:numCache>
                <c:formatCode>General</c:formatCode>
                <c:ptCount val="1"/>
              </c:numCache>
            </c:numRef>
          </c:cat>
          <c:val>
            <c:numRef>
              <c:f>Лист1!$D$2</c:f>
              <c:numCache>
                <c:formatCode>#,##0.00</c:formatCode>
                <c:ptCount val="1"/>
                <c:pt idx="0">
                  <c:v>1217050</c:v>
                </c:pt>
              </c:numCache>
            </c:numRef>
          </c:val>
          <c:extLst>
            <c:ext xmlns:c16="http://schemas.microsoft.com/office/drawing/2014/chart" uri="{C3380CC4-5D6E-409C-BE32-E72D297353CC}">
              <c16:uniqueId val="{00000005-A7B6-48CA-A9B9-CC855F12190F}"/>
            </c:ext>
          </c:extLst>
        </c:ser>
        <c:ser>
          <c:idx val="3"/>
          <c:order val="3"/>
          <c:tx>
            <c:strRef>
              <c:f>Лист1!$E$1</c:f>
              <c:strCache>
                <c:ptCount val="1"/>
                <c:pt idx="0">
                  <c:v>Бюджет 2022 года    </c:v>
                </c:pt>
              </c:strCache>
            </c:strRef>
          </c:tx>
          <c:invertIfNegative val="0"/>
          <c:dLbls>
            <c:dLbl>
              <c:idx val="0"/>
              <c:layout>
                <c:manualLayout>
                  <c:x val="-0.25645846632744035"/>
                  <c:y val="0.17143155261141688"/>
                </c:manualLayout>
              </c:layout>
              <c:tx>
                <c:rich>
                  <a:bodyPr/>
                  <a:lstStyle/>
                  <a:p>
                    <a:pPr>
                      <a:defRPr/>
                    </a:pPr>
                    <a:r>
                      <a:rPr lang="en-US" dirty="0" smtClean="0"/>
                      <a:t>1 143 926,9</a:t>
                    </a:r>
                    <a:endParaRPr lang="en-US" dirty="0"/>
                  </a:p>
                </c:rich>
              </c:tx>
              <c:spP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A7B6-48CA-A9B9-CC855F12190F}"/>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Лист1!$A$2</c:f>
              <c:numCache>
                <c:formatCode>General</c:formatCode>
                <c:ptCount val="1"/>
              </c:numCache>
            </c:numRef>
          </c:cat>
          <c:val>
            <c:numRef>
              <c:f>Лист1!$E$2</c:f>
              <c:numCache>
                <c:formatCode>#,##0.00</c:formatCode>
                <c:ptCount val="1"/>
                <c:pt idx="0">
                  <c:v>1354191.4</c:v>
                </c:pt>
              </c:numCache>
            </c:numRef>
          </c:val>
          <c:extLst>
            <c:ext xmlns:c16="http://schemas.microsoft.com/office/drawing/2014/chart" uri="{C3380CC4-5D6E-409C-BE32-E72D297353CC}">
              <c16:uniqueId val="{00000007-A7B6-48CA-A9B9-CC855F12190F}"/>
            </c:ext>
          </c:extLst>
        </c:ser>
        <c:dLbls>
          <c:showLegendKey val="0"/>
          <c:showVal val="1"/>
          <c:showCatName val="0"/>
          <c:showSerName val="0"/>
          <c:showPercent val="0"/>
          <c:showBubbleSize val="0"/>
        </c:dLbls>
        <c:gapWidth val="150"/>
        <c:gapDepth val="100"/>
        <c:shape val="box"/>
        <c:axId val="135729536"/>
        <c:axId val="135731072"/>
        <c:axId val="129408064"/>
      </c:bar3DChart>
      <c:catAx>
        <c:axId val="135729536"/>
        <c:scaling>
          <c:orientation val="minMax"/>
        </c:scaling>
        <c:delete val="0"/>
        <c:axPos val="b"/>
        <c:numFmt formatCode="General" sourceLinked="1"/>
        <c:majorTickMark val="none"/>
        <c:minorTickMark val="none"/>
        <c:tickLblPos val="nextTo"/>
        <c:crossAx val="135731072"/>
        <c:crossesAt val="0"/>
        <c:auto val="1"/>
        <c:lblAlgn val="ctr"/>
        <c:lblOffset val="100"/>
        <c:noMultiLvlLbl val="0"/>
      </c:catAx>
      <c:valAx>
        <c:axId val="135731072"/>
        <c:scaling>
          <c:orientation val="minMax"/>
        </c:scaling>
        <c:delete val="1"/>
        <c:axPos val="l"/>
        <c:numFmt formatCode="#,##0.00" sourceLinked="1"/>
        <c:majorTickMark val="out"/>
        <c:minorTickMark val="none"/>
        <c:tickLblPos val="none"/>
        <c:crossAx val="135729536"/>
        <c:crosses val="autoZero"/>
        <c:crossBetween val="between"/>
      </c:valAx>
      <c:serAx>
        <c:axId val="129408064"/>
        <c:scaling>
          <c:orientation val="minMax"/>
        </c:scaling>
        <c:delete val="1"/>
        <c:axPos val="b"/>
        <c:majorTickMark val="out"/>
        <c:minorTickMark val="none"/>
        <c:tickLblPos val="none"/>
        <c:crossAx val="135731072"/>
        <c:crossesAt val="0"/>
      </c:serAx>
      <c:spPr>
        <a:noFill/>
        <a:ln w="23656">
          <a:noFill/>
        </a:ln>
      </c:spPr>
    </c:plotArea>
    <c:legend>
      <c:legendPos val="t"/>
      <c:layout>
        <c:manualLayout>
          <c:xMode val="edge"/>
          <c:yMode val="edge"/>
          <c:x val="0.45203896179644393"/>
          <c:y val="0.87416368408494349"/>
          <c:w val="0.54796098823012951"/>
          <c:h val="0.12583641136665136"/>
        </c:manualLayout>
      </c:layout>
      <c:overlay val="0"/>
    </c:legend>
    <c:plotVisOnly val="1"/>
    <c:dispBlanksAs val="gap"/>
    <c:showDLblsOverMax val="0"/>
  </c:chart>
  <c:txPr>
    <a:bodyPr/>
    <a:lstStyle/>
    <a:p>
      <a:pPr>
        <a:defRPr sz="1675"/>
      </a:pPr>
      <a:endParaRPr lang="ru-RU"/>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88156253037814658"/>
          <c:y val="1.7359857311996959E-2"/>
        </c:manualLayout>
      </c:layout>
      <c:overlay val="0"/>
      <c:txPr>
        <a:bodyPr/>
        <a:lstStyle/>
        <a:p>
          <a:pPr>
            <a:defRPr sz="1200" b="0" baseline="0"/>
          </a:pPr>
          <a:endParaRPr lang="ru-RU"/>
        </a:p>
      </c:txPr>
    </c:title>
    <c:autoTitleDeleted val="0"/>
    <c:plotArea>
      <c:layout>
        <c:manualLayout>
          <c:layoutTarget val="inner"/>
          <c:xMode val="edge"/>
          <c:yMode val="edge"/>
          <c:x val="6.2642655779138717E-2"/>
          <c:y val="0.15248774444361379"/>
          <c:w val="0.43187360260523144"/>
          <c:h val="0.7591816812807759"/>
        </c:manualLayout>
      </c:layout>
      <c:pieChart>
        <c:varyColors val="1"/>
        <c:ser>
          <c:idx val="0"/>
          <c:order val="0"/>
          <c:tx>
            <c:strRef>
              <c:f>Лист1!$B$1</c:f>
              <c:strCache>
                <c:ptCount val="1"/>
                <c:pt idx="0">
                  <c:v>тыс. руб.</c:v>
                </c:pt>
              </c:strCache>
            </c:strRef>
          </c:tx>
          <c:explosion val="25"/>
          <c:dLbls>
            <c:dLbl>
              <c:idx val="0"/>
              <c:layout>
                <c:manualLayout>
                  <c:x val="-2.3148148148148147E-2"/>
                  <c:y val="8.8652262605334268E-3"/>
                </c:manualLayout>
              </c:layout>
              <c:dLblPos val="bestFi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0-F767-49F4-9E74-49CED85AD095}"/>
                </c:ext>
              </c:extLst>
            </c:dLbl>
            <c:dLbl>
              <c:idx val="1"/>
              <c:layout>
                <c:manualLayout>
                  <c:x val="1.5432098765432098E-2"/>
                  <c:y val="3.5266097766765279E-2"/>
                </c:manualLayout>
              </c:layout>
              <c:dLblPos val="bestFi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F767-49F4-9E74-49CED85AD095}"/>
                </c:ext>
              </c:extLst>
            </c:dLbl>
            <c:dLbl>
              <c:idx val="2"/>
              <c:layout>
                <c:manualLayout>
                  <c:x val="-1.3888888888888833E-2"/>
                  <c:y val="-1.6091251828988289E-2"/>
                </c:manualLayout>
              </c:layout>
              <c:dLblPos val="bestFi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2-F767-49F4-9E74-49CED85AD095}"/>
                </c:ext>
              </c:extLst>
            </c:dLbl>
            <c:dLbl>
              <c:idx val="4"/>
              <c:layout>
                <c:manualLayout>
                  <c:x val="-1.5432098765432098E-3"/>
                  <c:y val="-9.2358300135639837E-3"/>
                </c:manualLayout>
              </c:layout>
              <c:dLblPos val="bestFi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F767-49F4-9E74-49CED85AD095}"/>
                </c:ext>
              </c:extLst>
            </c:dLbl>
            <c:dLbl>
              <c:idx val="5"/>
              <c:layout>
                <c:manualLayout>
                  <c:x val="-5.658370848008886E-17"/>
                  <c:y val="1.0851107005158449E-2"/>
                </c:manualLayout>
              </c:layout>
              <c:dLblPos val="bestFi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4-F767-49F4-9E74-49CED85AD095}"/>
                </c:ext>
              </c:extLst>
            </c:dLbl>
            <c:dLbl>
              <c:idx val="8"/>
              <c:layout>
                <c:manualLayout>
                  <c:x val="9.259259259259231E-3"/>
                  <c:y val="2.7127767512896243E-3"/>
                </c:manualLayout>
              </c:layout>
              <c:dLblPos val="bestFi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0-77F0-43EC-9B9E-309B1D801C01}"/>
                </c:ext>
              </c:extLst>
            </c:dLbl>
            <c:dLbl>
              <c:idx val="9"/>
              <c:layout>
                <c:manualLayout>
                  <c:x val="1.0802469135802562E-2"/>
                  <c:y val="0"/>
                </c:manualLayout>
              </c:layout>
              <c:dLblPos val="bestFi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F767-49F4-9E74-49CED85AD095}"/>
                </c:ext>
              </c:extLst>
            </c:dLbl>
            <c:dLbl>
              <c:idx val="10"/>
              <c:layout>
                <c:manualLayout>
                  <c:x val="1.3888888888888999E-2"/>
                  <c:y val="8.1383302538689268E-3"/>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6-F767-49F4-9E74-49CED85AD095}"/>
                </c:ext>
              </c:extLst>
            </c:dLbl>
            <c:spPr>
              <a:noFill/>
              <a:ln>
                <a:noFill/>
              </a:ln>
              <a:effectLst/>
            </c:spPr>
            <c:dLblPos val="outEnd"/>
            <c:showLegendKey val="0"/>
            <c:showVal val="0"/>
            <c:showCatName val="0"/>
            <c:showSerName val="0"/>
            <c:showPercent val="1"/>
            <c:showBubbleSize val="0"/>
            <c:showLeaderLines val="0"/>
            <c:extLst>
              <c:ext xmlns:c15="http://schemas.microsoft.com/office/drawing/2012/chart" uri="{CE6537A1-D6FC-4f65-9D91-7224C49458BB}">
                <c15:layout/>
              </c:ext>
            </c:extLst>
          </c:dLbls>
          <c:cat>
            <c:strRef>
              <c:f>Лист1!$A$2:$A$11</c:f>
              <c:strCache>
                <c:ptCount val="10"/>
                <c:pt idx="0">
                  <c:v>0100 Общегосударственные вопросы 161 229,1</c:v>
                </c:pt>
                <c:pt idx="1">
                  <c:v>0200 Национальная оборона 795,6</c:v>
                </c:pt>
                <c:pt idx="2">
                  <c:v>0300 Национальная безопасность и правоохранительная деятельность 9 044,2</c:v>
                </c:pt>
                <c:pt idx="3">
                  <c:v>0400 Национальная экономика 109 759,4</c:v>
                </c:pt>
                <c:pt idx="4">
                  <c:v>0500 Жилищно-коммунальное хозяйство 164 787,0</c:v>
                </c:pt>
                <c:pt idx="5">
                  <c:v>0600 Охрана окружающей среды 4 136,0</c:v>
                </c:pt>
                <c:pt idx="6">
                  <c:v>0700 Образование 679 491,6</c:v>
                </c:pt>
                <c:pt idx="7">
                  <c:v>0800 Культура, кинематография 127 731,7</c:v>
                </c:pt>
                <c:pt idx="8">
                  <c:v>1000 Социальная политика 28 830,9</c:v>
                </c:pt>
                <c:pt idx="9">
                  <c:v>1100 Физическая культура и спорт  68 385,9</c:v>
                </c:pt>
              </c:strCache>
            </c:strRef>
          </c:cat>
          <c:val>
            <c:numRef>
              <c:f>Лист1!$B$2:$B$11</c:f>
              <c:numCache>
                <c:formatCode>#,##0.0</c:formatCode>
                <c:ptCount val="10"/>
                <c:pt idx="0">
                  <c:v>161229.1</c:v>
                </c:pt>
                <c:pt idx="1">
                  <c:v>795.6</c:v>
                </c:pt>
                <c:pt idx="2">
                  <c:v>9044.2000000000007</c:v>
                </c:pt>
                <c:pt idx="3">
                  <c:v>109759.4</c:v>
                </c:pt>
                <c:pt idx="4">
                  <c:v>164787</c:v>
                </c:pt>
                <c:pt idx="5">
                  <c:v>4136</c:v>
                </c:pt>
                <c:pt idx="6">
                  <c:v>679491.6</c:v>
                </c:pt>
                <c:pt idx="7">
                  <c:v>127731.7</c:v>
                </c:pt>
                <c:pt idx="8">
                  <c:v>28830.9</c:v>
                </c:pt>
                <c:pt idx="9">
                  <c:v>68385.899999999994</c:v>
                </c:pt>
              </c:numCache>
            </c:numRef>
          </c:val>
          <c:extLst>
            <c:ext xmlns:c16="http://schemas.microsoft.com/office/drawing/2014/chart" uri="{C3380CC4-5D6E-409C-BE32-E72D297353CC}">
              <c16:uniqueId val="{00000007-F767-49F4-9E74-49CED85AD095}"/>
            </c:ext>
          </c:extLst>
        </c:ser>
        <c:dLbls>
          <c:showLegendKey val="0"/>
          <c:showVal val="0"/>
          <c:showCatName val="0"/>
          <c:showSerName val="0"/>
          <c:showPercent val="0"/>
          <c:showBubbleSize val="0"/>
          <c:showLeaderLines val="0"/>
        </c:dLbls>
        <c:firstSliceAng val="0"/>
      </c:pieChart>
    </c:plotArea>
    <c:legend>
      <c:legendPos val="r"/>
      <c:layout>
        <c:manualLayout>
          <c:xMode val="edge"/>
          <c:yMode val="edge"/>
          <c:x val="0.55956632157090935"/>
          <c:y val="8.1247549514892728E-2"/>
          <c:w val="0.43117441916982946"/>
          <c:h val="0.86460063101487561"/>
        </c:manualLayout>
      </c:layout>
      <c:overlay val="0"/>
      <c:txPr>
        <a:bodyPr/>
        <a:lstStyle/>
        <a:p>
          <a:pPr>
            <a:defRPr sz="1200" baseline="0">
              <a:latin typeface="Times New Roman" pitchFamily="18" charset="0"/>
            </a:defRPr>
          </a:pPr>
          <a:endParaRPr lang="ru-RU"/>
        </a:p>
      </c:txPr>
    </c:legend>
    <c:plotVisOnly val="1"/>
    <c:dispBlanksAs val="zero"/>
    <c:showDLblsOverMax val="0"/>
  </c:chart>
  <c:spPr>
    <a:gradFill>
      <a:gsLst>
        <a:gs pos="0">
          <a:schemeClr val="accent2">
            <a:lumMod val="20000"/>
            <a:lumOff val="80000"/>
          </a:schemeClr>
        </a:gs>
        <a:gs pos="50000">
          <a:srgbClr val="7FD13B">
            <a:tint val="44500"/>
            <a:satMod val="160000"/>
          </a:srgbClr>
        </a:gs>
        <a:gs pos="100000">
          <a:srgbClr val="7FD13B">
            <a:tint val="23500"/>
            <a:satMod val="160000"/>
          </a:srgbClr>
        </a:gs>
      </a:gsLst>
      <a:lin ang="5400000" scaled="0"/>
    </a:gradFill>
  </c:spPr>
  <c:txPr>
    <a:bodyPr/>
    <a:lstStyle/>
    <a:p>
      <a:pPr>
        <a:defRPr sz="1800"/>
      </a:pPr>
      <a:endParaRPr lang="ru-RU"/>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9525">
          <a:noFill/>
        </a:ln>
      </c:spPr>
    </c:floor>
    <c:sideWall>
      <c:thickness val="0"/>
      <c:spPr>
        <a:noFill/>
        <a:ln w="25400">
          <a:noFill/>
        </a:ln>
      </c:spPr>
    </c:sideWall>
    <c:backWall>
      <c:thickness val="0"/>
      <c:spPr>
        <a:noFill/>
        <a:ln w="25400">
          <a:noFill/>
        </a:ln>
      </c:spPr>
    </c:backWall>
    <c:plotArea>
      <c:layout>
        <c:manualLayout>
          <c:layoutTarget val="inner"/>
          <c:xMode val="edge"/>
          <c:yMode val="edge"/>
          <c:x val="0.10658146245858729"/>
          <c:y val="0.16187829779375165"/>
          <c:w val="0.86929969008659203"/>
          <c:h val="0.64376510119303165"/>
        </c:manualLayout>
      </c:layout>
      <c:bar3DChart>
        <c:barDir val="col"/>
        <c:grouping val="stacked"/>
        <c:varyColors val="0"/>
        <c:ser>
          <c:idx val="1"/>
          <c:order val="0"/>
          <c:tx>
            <c:strRef>
              <c:f>Лист2!$B$3</c:f>
              <c:strCache>
                <c:ptCount val="1"/>
                <c:pt idx="0">
                  <c:v>Кредиты кредитных организаций</c:v>
                </c:pt>
              </c:strCache>
            </c:strRef>
          </c:tx>
          <c:spPr>
            <a:gradFill flip="none" rotWithShape="1">
              <a:gsLst>
                <a:gs pos="0">
                  <a:srgbClr val="009DD9">
                    <a:lumMod val="60000"/>
                    <a:lumOff val="40000"/>
                    <a:shade val="30000"/>
                    <a:satMod val="115000"/>
                  </a:srgbClr>
                </a:gs>
                <a:gs pos="50000">
                  <a:srgbClr val="009DD9">
                    <a:lumMod val="60000"/>
                    <a:lumOff val="40000"/>
                    <a:shade val="67500"/>
                    <a:satMod val="115000"/>
                  </a:srgbClr>
                </a:gs>
                <a:gs pos="100000">
                  <a:srgbClr val="009DD9">
                    <a:lumMod val="60000"/>
                    <a:lumOff val="40000"/>
                    <a:shade val="100000"/>
                    <a:satMod val="115000"/>
                  </a:srgbClr>
                </a:gs>
              </a:gsLst>
              <a:path path="circle">
                <a:fillToRect t="100000" r="100000"/>
              </a:path>
              <a:tileRect l="-100000" b="-100000"/>
            </a:gradFill>
            <a:ln w="9474" cap="flat" cmpd="sng" algn="ctr">
              <a:solidFill>
                <a:schemeClr val="accent2">
                  <a:shade val="95000"/>
                </a:schemeClr>
              </a:solidFill>
              <a:round/>
            </a:ln>
            <a:effectLst>
              <a:outerShdw blurRad="40000" dist="20000" dir="5400000" rotWithShape="0">
                <a:srgbClr val="000000">
                  <a:alpha val="38000"/>
                </a:srgbClr>
              </a:outerShdw>
            </a:effectLst>
            <a:scene3d>
              <a:camera prst="orthographicFront"/>
              <a:lightRig rig="threePt" dir="t"/>
            </a:scene3d>
            <a:sp3d prstMaterial="plastic">
              <a:contourClr>
                <a:srgbClr val="000000"/>
              </a:contourClr>
            </a:sp3d>
          </c:spPr>
          <c:invertIfNegative val="0"/>
          <c:dLbls>
            <c:dLbl>
              <c:idx val="0"/>
              <c:layout>
                <c:manualLayout>
                  <c:x val="1.1957240155990218E-2"/>
                  <c:y val="2.108406632283590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FF4-4043-9E85-A26C12483248}"/>
                </c:ext>
              </c:extLst>
            </c:dLbl>
            <c:dLbl>
              <c:idx val="1"/>
              <c:layout>
                <c:manualLayout>
                  <c:x val="8.967930116992694E-3"/>
                  <c:y val="-2.108406632283590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FF4-4043-9E85-A26C12483248}"/>
                </c:ext>
              </c:extLst>
            </c:dLbl>
            <c:dLbl>
              <c:idx val="2"/>
              <c:layout>
                <c:manualLayout>
                  <c:x val="1.048812307096271E-2"/>
                  <c:y val="-7.805197995072449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FF4-4043-9E85-A26C12483248}"/>
                </c:ext>
              </c:extLst>
            </c:dLbl>
            <c:dLbl>
              <c:idx val="3"/>
              <c:layout>
                <c:manualLayout>
                  <c:x val="1.4984920953702201E-2"/>
                  <c:y val="-6.39521294170777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FF4-4043-9E85-A26C12483248}"/>
                </c:ext>
              </c:extLst>
            </c:dLbl>
            <c:dLbl>
              <c:idx val="4"/>
              <c:layout>
                <c:manualLayout>
                  <c:x val="8.967930116992694E-3"/>
                  <c:y val="2.108406632283590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FF4-4043-9E85-A26C12483248}"/>
                </c:ext>
              </c:extLst>
            </c:dLbl>
            <c:spPr>
              <a:noFill/>
              <a:ln>
                <a:noFill/>
              </a:ln>
              <a:effectLst>
                <a:glow rad="228600">
                  <a:srgbClr val="10CF9B">
                    <a:satMod val="175000"/>
                    <a:alpha val="40000"/>
                  </a:srgbClr>
                </a:glow>
              </a:effectLst>
              <a:scene3d>
                <a:camera prst="orthographicFront"/>
                <a:lightRig rig="threePt" dir="t"/>
              </a:scene3d>
              <a:sp3d prstMaterial="plastic"/>
            </c:spPr>
            <c:txPr>
              <a:bodyPr rot="0" spcFirstLastPara="1" vertOverflow="ellipsis" vert="horz" wrap="square" lIns="38100" tIns="19050" rIns="38100" bIns="19050" anchor="ctr" anchorCtr="1">
                <a:spAutoFit/>
              </a:bodyPr>
              <a:lstStyle/>
              <a:p>
                <a:pPr>
                  <a:defRPr sz="994" b="1" i="0" u="none" strike="noStrike" kern="1200" baseline="0">
                    <a:solidFill>
                      <a:schemeClr val="tx1"/>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Лист2!$A$4:$A$7</c:f>
              <c:strCache>
                <c:ptCount val="4"/>
                <c:pt idx="0">
                  <c:v>на 01.01.2014 (отчет)</c:v>
                </c:pt>
                <c:pt idx="1">
                  <c:v>на 01.01.2018 (отчет)</c:v>
                </c:pt>
                <c:pt idx="2">
                  <c:v>на 01.01.2019 , на 01.01.2021 , на 01.01.2022 (отчет)</c:v>
                </c:pt>
                <c:pt idx="3">
                  <c:v>на 01.01.2023 (отчет)</c:v>
                </c:pt>
              </c:strCache>
            </c:strRef>
          </c:cat>
          <c:val>
            <c:numRef>
              <c:f>Лист2!$B$4:$B$7</c:f>
              <c:numCache>
                <c:formatCode>#,##0.0</c:formatCode>
                <c:ptCount val="4"/>
                <c:pt idx="0">
                  <c:v>55000</c:v>
                </c:pt>
                <c:pt idx="1">
                  <c:v>25000</c:v>
                </c:pt>
                <c:pt idx="2">
                  <c:v>0</c:v>
                </c:pt>
                <c:pt idx="3">
                  <c:v>0</c:v>
                </c:pt>
              </c:numCache>
            </c:numRef>
          </c:val>
          <c:extLst>
            <c:ext xmlns:c16="http://schemas.microsoft.com/office/drawing/2014/chart" uri="{C3380CC4-5D6E-409C-BE32-E72D297353CC}">
              <c16:uniqueId val="{00000005-9FF4-4043-9E85-A26C12483248}"/>
            </c:ext>
          </c:extLst>
        </c:ser>
        <c:dLbls>
          <c:showLegendKey val="0"/>
          <c:showVal val="0"/>
          <c:showCatName val="0"/>
          <c:showSerName val="0"/>
          <c:showPercent val="0"/>
          <c:showBubbleSize val="0"/>
        </c:dLbls>
        <c:gapWidth val="70"/>
        <c:shape val="cylinder"/>
        <c:axId val="138468352"/>
        <c:axId val="138474240"/>
        <c:axId val="0"/>
      </c:bar3DChart>
      <c:catAx>
        <c:axId val="138468352"/>
        <c:scaling>
          <c:orientation val="minMax"/>
        </c:scaling>
        <c:delete val="0"/>
        <c:axPos val="b"/>
        <c:minorGridlines/>
        <c:numFmt formatCode="General" sourceLinked="1"/>
        <c:majorTickMark val="none"/>
        <c:minorTickMark val="none"/>
        <c:tickLblPos val="low"/>
        <c:spPr>
          <a:ln w="9474">
            <a:noFill/>
          </a:ln>
        </c:spPr>
        <c:txPr>
          <a:bodyPr rot="0" spcFirstLastPara="1" vertOverflow="ellipsis" wrap="square" anchor="ctr" anchorCtr="1"/>
          <a:lstStyle/>
          <a:p>
            <a:pPr>
              <a:defRPr sz="1194" b="1" i="0" u="none" strike="noStrike" kern="1200" baseline="0">
                <a:solidFill>
                  <a:schemeClr val="tx1"/>
                </a:solidFill>
                <a:latin typeface="+mn-lt"/>
                <a:ea typeface="+mn-ea"/>
                <a:cs typeface="+mn-cs"/>
              </a:defRPr>
            </a:pPr>
            <a:endParaRPr lang="ru-RU"/>
          </a:p>
        </c:txPr>
        <c:crossAx val="138474240"/>
        <c:crosses val="autoZero"/>
        <c:auto val="0"/>
        <c:lblAlgn val="ctr"/>
        <c:lblOffset val="30"/>
        <c:tickMarkSkip val="3"/>
        <c:noMultiLvlLbl val="0"/>
      </c:catAx>
      <c:valAx>
        <c:axId val="138474240"/>
        <c:scaling>
          <c:orientation val="minMax"/>
          <c:max val="50000"/>
        </c:scaling>
        <c:delete val="0"/>
        <c:axPos val="l"/>
        <c:majorGridlines>
          <c:spPr>
            <a:ln w="9474" cap="flat" cmpd="sng" algn="ctr">
              <a:solidFill>
                <a:schemeClr val="tx1">
                  <a:lumMod val="15000"/>
                  <a:lumOff val="85000"/>
                </a:schemeClr>
              </a:solidFill>
              <a:round/>
            </a:ln>
            <a:effectLst/>
          </c:spPr>
        </c:majorGridlines>
        <c:numFmt formatCode="General" sourceLinked="0"/>
        <c:majorTickMark val="none"/>
        <c:minorTickMark val="none"/>
        <c:tickLblPos val="nextTo"/>
        <c:spPr>
          <a:ln w="9474">
            <a:noFill/>
          </a:ln>
        </c:spPr>
        <c:txPr>
          <a:bodyPr rot="0" spcFirstLastPara="1" vertOverflow="ellipsis" wrap="square" anchor="ctr" anchorCtr="1"/>
          <a:lstStyle/>
          <a:p>
            <a:pPr>
              <a:defRPr sz="1191" b="0" i="0" u="none" strike="noStrike" kern="1200" baseline="0">
                <a:solidFill>
                  <a:schemeClr val="tx1"/>
                </a:solidFill>
                <a:latin typeface="+mn-lt"/>
                <a:ea typeface="+mn-ea"/>
                <a:cs typeface="+mn-cs"/>
              </a:defRPr>
            </a:pPr>
            <a:endParaRPr lang="ru-RU"/>
          </a:p>
        </c:txPr>
        <c:crossAx val="138468352"/>
        <c:crosses val="autoZero"/>
        <c:crossBetween val="between"/>
        <c:minorUnit val="100"/>
      </c:valAx>
      <c:spPr>
        <a:noFill/>
        <a:ln w="25329">
          <a:noFill/>
        </a:ln>
      </c:spPr>
    </c:plotArea>
    <c:legend>
      <c:legendPos val="b"/>
      <c:layout>
        <c:manualLayout>
          <c:xMode val="edge"/>
          <c:yMode val="edge"/>
          <c:x val="0.29530495790138717"/>
          <c:y val="0.90807693003891754"/>
          <c:w val="0.42766190398695092"/>
          <c:h val="5.5262738709385473E-2"/>
        </c:manualLayout>
      </c:layout>
      <c:overlay val="0"/>
      <c:spPr>
        <a:noFill/>
        <a:ln w="25266">
          <a:noFill/>
        </a:ln>
      </c:spPr>
      <c:txPr>
        <a:bodyPr rot="0" spcFirstLastPara="1" vertOverflow="ellipsis" vert="horz" wrap="square" anchor="ctr" anchorCtr="1"/>
        <a:lstStyle/>
        <a:p>
          <a:pPr>
            <a:defRPr sz="1493" b="1" i="0" u="none" strike="noStrike" kern="1200" baseline="0">
              <a:solidFill>
                <a:schemeClr val="tx1"/>
              </a:solidFill>
              <a:latin typeface="+mn-lt"/>
              <a:ea typeface="+mn-ea"/>
              <a:cs typeface="+mn-cs"/>
            </a:defRPr>
          </a:pPr>
          <a:endParaRPr lang="ru-RU"/>
        </a:p>
      </c:txPr>
    </c:legend>
    <c:plotVisOnly val="1"/>
    <c:dispBlanksAs val="gap"/>
    <c:showDLblsOverMax val="0"/>
  </c:chart>
  <c:spPr>
    <a:noFill/>
    <a:ln>
      <a:noFill/>
    </a:ln>
  </c:spPr>
  <c:txPr>
    <a:bodyPr/>
    <a:lstStyle/>
    <a:p>
      <a:pPr>
        <a:defRPr/>
      </a:pPr>
      <a:endParaRPr lang="ru-RU"/>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_rels/data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 Id="rId4" Type="http://schemas.openxmlformats.org/officeDocument/2006/relationships/image" Target="../media/image8.png"/></Relationships>
</file>

<file path=ppt/diagrams/_rels/drawing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 Id="rId4" Type="http://schemas.openxmlformats.org/officeDocument/2006/relationships/image" Target="../media/image8.png"/></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BAAD1B-5BAC-4AC0-8BA9-6D0621EB872A}" type="doc">
      <dgm:prSet loTypeId="urn:microsoft.com/office/officeart/2005/8/layout/cycle5" loCatId="cycle" qsTypeId="urn:microsoft.com/office/officeart/2005/8/quickstyle/3d3" qsCatId="3D" csTypeId="urn:microsoft.com/office/officeart/2005/8/colors/colorful1#1" csCatId="colorful" phldr="1"/>
      <dgm:spPr/>
      <dgm:t>
        <a:bodyPr/>
        <a:lstStyle/>
        <a:p>
          <a:endParaRPr lang="ru-RU"/>
        </a:p>
      </dgm:t>
    </dgm:pt>
    <dgm:pt modelId="{443ECAFA-A6D7-41FF-AC7E-E0473AEE9907}">
      <dgm:prSet phldrT="[Текст]" custT="1"/>
      <dgm:spPr>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effectLst>
          <a:outerShdw blurRad="50800" dist="38100" algn="l" rotWithShape="0">
            <a:prstClr val="black">
              <a:alpha val="40000"/>
            </a:prstClr>
          </a:outerShdw>
          <a:reflection blurRad="6350" stA="52000" endA="300" endPos="35000" dir="5400000" sy="-100000" algn="bl" rotWithShape="0"/>
        </a:effectLst>
      </dgm:spPr>
      <dgm:t>
        <a:bodyPr/>
        <a:lstStyle/>
        <a:p>
          <a:r>
            <a:rPr lang="ru-RU" sz="1000" b="1" i="0" dirty="0" smtClean="0">
              <a:latin typeface="Times New Roman" panose="02020603050405020304" pitchFamily="18" charset="0"/>
              <a:cs typeface="Times New Roman" panose="02020603050405020304" pitchFamily="18" charset="0"/>
            </a:rPr>
            <a:t>РАЗРАБОТКА ПРОГНОЗА СОЦИАЛЬНО-ЭКОНОМИЧЕСКОГО РАЗВИТИЯ ГОРОДСКОГО ОКРУГА   НА ОЧЕРЕДНОЙ ФИНАНСОВЫЙ ГОД И ПЛАНОВЫЙ ПЕРИОД</a:t>
          </a:r>
          <a:endParaRPr lang="ru-RU" sz="1000" b="1" i="0" dirty="0">
            <a:latin typeface="Times New Roman" panose="02020603050405020304" pitchFamily="18" charset="0"/>
            <a:cs typeface="Times New Roman" panose="02020603050405020304" pitchFamily="18" charset="0"/>
          </a:endParaRPr>
        </a:p>
      </dgm:t>
    </dgm:pt>
    <dgm:pt modelId="{80443694-B682-45A2-95DE-FF3E15237DEA}" type="parTrans" cxnId="{3FC22665-63D9-484D-AF19-34C633E78123}">
      <dgm:prSet/>
      <dgm:spPr/>
      <dgm:t>
        <a:bodyPr/>
        <a:lstStyle/>
        <a:p>
          <a:endParaRPr lang="ru-RU">
            <a:solidFill>
              <a:schemeClr val="bg1"/>
            </a:solidFill>
          </a:endParaRPr>
        </a:p>
      </dgm:t>
    </dgm:pt>
    <dgm:pt modelId="{1F9A309A-9FC0-485D-BD9D-D3AA06914A86}" type="sibTrans" cxnId="{3FC22665-63D9-484D-AF19-34C633E78123}">
      <dgm:prSet/>
      <dgm:spPr>
        <a:ln w="22225"/>
        <a:scene3d>
          <a:camera prst="orthographicFront">
            <a:rot lat="20999999" lon="0" rev="0"/>
          </a:camera>
          <a:lightRig rig="contrasting" dir="t">
            <a:rot lat="0" lon="0" rev="1200000"/>
          </a:lightRig>
        </a:scene3d>
        <a:sp3d z="-110000"/>
      </dgm:spPr>
      <dgm:t>
        <a:bodyPr/>
        <a:lstStyle/>
        <a:p>
          <a:endParaRPr lang="ru-RU" sz="1400">
            <a:solidFill>
              <a:schemeClr val="bg1"/>
            </a:solidFill>
          </a:endParaRPr>
        </a:p>
      </dgm:t>
    </dgm:pt>
    <dgm:pt modelId="{724D7F1B-A1E0-49D7-BF3E-FEFCD1C743CE}">
      <dgm:prSet phldrT="[Текст]" custT="1"/>
      <dgm:spPr>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effectLst>
          <a:outerShdw blurRad="50800" dist="38100" algn="l" rotWithShape="0">
            <a:prstClr val="black">
              <a:alpha val="40000"/>
            </a:prstClr>
          </a:outerShdw>
          <a:reflection blurRad="6350" stA="52000" endA="300" endPos="35000" dir="5400000" sy="-100000" algn="bl" rotWithShape="0"/>
        </a:effectLst>
      </dgm:spPr>
      <dgm:t>
        <a:bodyPr/>
        <a:lstStyle/>
        <a:p>
          <a:r>
            <a:rPr lang="ru-RU" sz="1000" b="1" i="0" dirty="0" smtClean="0">
              <a:latin typeface="Times New Roman" panose="02020603050405020304" pitchFamily="18" charset="0"/>
              <a:cs typeface="Times New Roman" panose="02020603050405020304" pitchFamily="18" charset="0"/>
            </a:rPr>
            <a:t>РАЗРАБОТКА ДОКУМЕНТОВ И МАТЕРИАЛОВ, НЕОБХОДИМЫХ ДЛЯ ФОРМИРОВАНИЯ БЮДЖЕТА ГОРОДСКОГО ОКРУГА</a:t>
          </a:r>
          <a:endParaRPr lang="ru-RU" sz="1000" b="1" i="0" dirty="0">
            <a:latin typeface="Times New Roman" panose="02020603050405020304" pitchFamily="18" charset="0"/>
            <a:cs typeface="Times New Roman" panose="02020603050405020304" pitchFamily="18" charset="0"/>
          </a:endParaRPr>
        </a:p>
      </dgm:t>
    </dgm:pt>
    <dgm:pt modelId="{8421A8F1-BAEA-4CEE-B30C-84C25247883B}" type="parTrans" cxnId="{C6A0782F-1121-413E-BFF4-9C91A43198B6}">
      <dgm:prSet/>
      <dgm:spPr/>
      <dgm:t>
        <a:bodyPr/>
        <a:lstStyle/>
        <a:p>
          <a:endParaRPr lang="ru-RU">
            <a:solidFill>
              <a:schemeClr val="bg1"/>
            </a:solidFill>
          </a:endParaRPr>
        </a:p>
      </dgm:t>
    </dgm:pt>
    <dgm:pt modelId="{8BA3E322-4EFF-422F-8958-15FC13EBBE0A}" type="sibTrans" cxnId="{C6A0782F-1121-413E-BFF4-9C91A43198B6}">
      <dgm:prSet/>
      <dgm:spPr>
        <a:ln w="22225"/>
      </dgm:spPr>
      <dgm:t>
        <a:bodyPr/>
        <a:lstStyle/>
        <a:p>
          <a:endParaRPr lang="ru-RU" sz="1400">
            <a:solidFill>
              <a:schemeClr val="bg1"/>
            </a:solidFill>
          </a:endParaRPr>
        </a:p>
      </dgm:t>
    </dgm:pt>
    <dgm:pt modelId="{3E04EBF9-6BCF-4C97-97CC-16053D8ADECA}">
      <dgm:prSet phldrT="[Текст]" custT="1"/>
      <dgm:spPr>
        <a:gradFill rotWithShape="0">
          <a:gsLst>
            <a:gs pos="0">
              <a:schemeClr val="accent4">
                <a:lumMod val="75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effectLst>
          <a:outerShdw blurRad="50800" dist="38100" algn="l" rotWithShape="0">
            <a:prstClr val="black">
              <a:alpha val="40000"/>
            </a:prstClr>
          </a:outerShdw>
          <a:reflection blurRad="6350" stA="52000" endA="300" endPos="35000" dir="5400000" sy="-100000" algn="bl" rotWithShape="0"/>
        </a:effectLst>
      </dgm:spPr>
      <dgm:t>
        <a:bodyPr/>
        <a:lstStyle/>
        <a:p>
          <a:r>
            <a:rPr lang="ru-RU" sz="1000" b="1" i="0" dirty="0" smtClean="0">
              <a:latin typeface="Times New Roman" panose="02020603050405020304" pitchFamily="18" charset="0"/>
              <a:cs typeface="Times New Roman" panose="02020603050405020304" pitchFamily="18" charset="0"/>
            </a:rPr>
            <a:t>СОСТАВЛЕНИЕ ПРОЕКТА БЮДЖЕТА ГОРОДСКОГО ОКРУГА</a:t>
          </a:r>
          <a:endParaRPr lang="ru-RU" sz="1000" b="1" i="0" dirty="0">
            <a:latin typeface="Times New Roman" panose="02020603050405020304" pitchFamily="18" charset="0"/>
            <a:cs typeface="Times New Roman" panose="02020603050405020304" pitchFamily="18" charset="0"/>
          </a:endParaRPr>
        </a:p>
      </dgm:t>
    </dgm:pt>
    <dgm:pt modelId="{300F097E-CD7D-4D51-A520-F17C4F00BCF8}" type="parTrans" cxnId="{EB02B10B-C7DF-4C93-973D-78E12C579033}">
      <dgm:prSet/>
      <dgm:spPr/>
      <dgm:t>
        <a:bodyPr/>
        <a:lstStyle/>
        <a:p>
          <a:endParaRPr lang="ru-RU">
            <a:solidFill>
              <a:schemeClr val="bg1"/>
            </a:solidFill>
          </a:endParaRPr>
        </a:p>
      </dgm:t>
    </dgm:pt>
    <dgm:pt modelId="{7D26771F-14FC-487C-BE39-6B56926D70D0}" type="sibTrans" cxnId="{EB02B10B-C7DF-4C93-973D-78E12C579033}">
      <dgm:prSet/>
      <dgm:spPr>
        <a:ln w="22225"/>
      </dgm:spPr>
      <dgm:t>
        <a:bodyPr/>
        <a:lstStyle/>
        <a:p>
          <a:endParaRPr lang="ru-RU">
            <a:solidFill>
              <a:schemeClr val="bg1"/>
            </a:solidFill>
          </a:endParaRPr>
        </a:p>
      </dgm:t>
    </dgm:pt>
    <dgm:pt modelId="{AC3117F4-22F7-4278-9E67-6CE483EEA235}">
      <dgm:prSet phldrT="[Текст]" custT="1"/>
      <dgm:spPr>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effectLst>
          <a:outerShdw blurRad="50800" dist="38100" algn="l" rotWithShape="0">
            <a:prstClr val="black">
              <a:alpha val="40000"/>
            </a:prstClr>
          </a:outerShdw>
          <a:reflection blurRad="6350" stA="52000" endA="300" endPos="35000" dir="5400000" sy="-100000" algn="bl" rotWithShape="0"/>
        </a:effectLst>
      </dgm:spPr>
      <dgm:t>
        <a:bodyPr/>
        <a:lstStyle/>
        <a:p>
          <a:r>
            <a:rPr lang="ru-RU" sz="1000" b="1" i="0" dirty="0" smtClean="0">
              <a:latin typeface="Times New Roman" panose="02020603050405020304" pitchFamily="18" charset="0"/>
              <a:cs typeface="Times New Roman" panose="02020603050405020304" pitchFamily="18" charset="0"/>
            </a:rPr>
            <a:t>РАССМОТРЕНИЕ        И УТВЕРЖДЕНИЕ БЮДЖЕТА ГОРОДСКОГО ОКРУГА</a:t>
          </a:r>
          <a:endParaRPr lang="ru-RU" sz="1000" b="1" i="0" dirty="0">
            <a:latin typeface="Times New Roman" panose="02020603050405020304" pitchFamily="18" charset="0"/>
            <a:cs typeface="Times New Roman" panose="02020603050405020304" pitchFamily="18" charset="0"/>
          </a:endParaRPr>
        </a:p>
      </dgm:t>
    </dgm:pt>
    <dgm:pt modelId="{FFECE32E-61FB-48FC-B2EB-498B71F1D7E8}" type="parTrans" cxnId="{56B4D61A-9A37-4512-94F3-E427B0977017}">
      <dgm:prSet/>
      <dgm:spPr/>
      <dgm:t>
        <a:bodyPr/>
        <a:lstStyle/>
        <a:p>
          <a:endParaRPr lang="ru-RU">
            <a:solidFill>
              <a:schemeClr val="bg1"/>
            </a:solidFill>
          </a:endParaRPr>
        </a:p>
      </dgm:t>
    </dgm:pt>
    <dgm:pt modelId="{83D8F672-682C-4EEF-83C3-46A0F47A1E51}" type="sibTrans" cxnId="{56B4D61A-9A37-4512-94F3-E427B0977017}">
      <dgm:prSet/>
      <dgm:spPr>
        <a:ln w="22225"/>
      </dgm:spPr>
      <dgm:t>
        <a:bodyPr/>
        <a:lstStyle/>
        <a:p>
          <a:endParaRPr lang="ru-RU" sz="1400">
            <a:solidFill>
              <a:schemeClr val="bg1"/>
            </a:solidFill>
          </a:endParaRPr>
        </a:p>
      </dgm:t>
    </dgm:pt>
    <dgm:pt modelId="{582979A8-C384-483D-9063-70433550210F}">
      <dgm:prSet phldrT="[Текст]" custT="1"/>
      <dgm:spPr>
        <a:effectLst>
          <a:outerShdw blurRad="50800" dist="38100" algn="l" rotWithShape="0">
            <a:prstClr val="black">
              <a:alpha val="40000"/>
            </a:prstClr>
          </a:outerShdw>
          <a:reflection blurRad="6350" stA="52000" endA="300" endPos="35000" dir="5400000" sy="-100000" algn="bl" rotWithShape="0"/>
        </a:effectLst>
      </dgm:spPr>
      <dgm:t>
        <a:bodyPr/>
        <a:lstStyle/>
        <a:p>
          <a:r>
            <a:rPr lang="ru-RU" sz="1000" b="1" i="0" dirty="0" smtClean="0">
              <a:latin typeface="Times New Roman" panose="02020603050405020304" pitchFamily="18" charset="0"/>
              <a:cs typeface="Times New Roman" panose="02020603050405020304" pitchFamily="18" charset="0"/>
            </a:rPr>
            <a:t>ИСПОЛНЕНИЕ БЮДЖЕТА ГОРОДСКОГО ОКРУГА</a:t>
          </a:r>
          <a:endParaRPr lang="ru-RU" sz="1000" b="1" i="0" dirty="0">
            <a:latin typeface="Times New Roman" panose="02020603050405020304" pitchFamily="18" charset="0"/>
            <a:cs typeface="Times New Roman" panose="02020603050405020304" pitchFamily="18" charset="0"/>
          </a:endParaRPr>
        </a:p>
      </dgm:t>
    </dgm:pt>
    <dgm:pt modelId="{27AB9AEC-E8AF-41DD-9374-87F1F2B00302}" type="parTrans" cxnId="{A5A1EF05-7827-4CEA-ABDE-26873AECCC68}">
      <dgm:prSet/>
      <dgm:spPr/>
      <dgm:t>
        <a:bodyPr/>
        <a:lstStyle/>
        <a:p>
          <a:endParaRPr lang="ru-RU">
            <a:solidFill>
              <a:schemeClr val="bg1"/>
            </a:solidFill>
          </a:endParaRPr>
        </a:p>
      </dgm:t>
    </dgm:pt>
    <dgm:pt modelId="{CBBE3567-C6F7-4BAB-9067-FDC8A32F0041}" type="sibTrans" cxnId="{A5A1EF05-7827-4CEA-ABDE-26873AECCC68}">
      <dgm:prSet/>
      <dgm:spPr>
        <a:ln w="22225"/>
      </dgm:spPr>
      <dgm:t>
        <a:bodyPr/>
        <a:lstStyle/>
        <a:p>
          <a:endParaRPr lang="ru-RU" sz="1400">
            <a:solidFill>
              <a:schemeClr val="bg1"/>
            </a:solidFill>
          </a:endParaRPr>
        </a:p>
      </dgm:t>
    </dgm:pt>
    <dgm:pt modelId="{99AA82BB-5D7A-4078-8B23-18C254D0DC4B}">
      <dgm:prSet phldrT="[Текст]" custT="1"/>
      <dgm:spPr>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effectLst>
          <a:outerShdw blurRad="50800" dist="38100" algn="l" rotWithShape="0">
            <a:prstClr val="black">
              <a:alpha val="40000"/>
            </a:prstClr>
          </a:outerShdw>
          <a:reflection blurRad="6350" stA="52000" endA="300" endPos="35000" dir="5400000" sy="-100000" algn="bl" rotWithShape="0"/>
        </a:effectLst>
      </dgm:spPr>
      <dgm:t>
        <a:bodyPr/>
        <a:lstStyle/>
        <a:p>
          <a:r>
            <a:rPr lang="ru-RU" sz="1000" b="1" i="0" dirty="0" smtClean="0">
              <a:latin typeface="Times New Roman" panose="02020603050405020304" pitchFamily="18" charset="0"/>
              <a:cs typeface="Times New Roman" panose="02020603050405020304" pitchFamily="18" charset="0"/>
            </a:rPr>
            <a:t>ОСУЩЕСТВЛЕНИЕ БЮДЖЕТНОГО УЧЕТА</a:t>
          </a:r>
          <a:endParaRPr lang="ru-RU" sz="1000" b="1" i="0" dirty="0">
            <a:latin typeface="Times New Roman" panose="02020603050405020304" pitchFamily="18" charset="0"/>
            <a:cs typeface="Times New Roman" panose="02020603050405020304" pitchFamily="18" charset="0"/>
          </a:endParaRPr>
        </a:p>
      </dgm:t>
    </dgm:pt>
    <dgm:pt modelId="{66269EDA-3B26-44F0-9EAF-0EAB9C77E571}" type="parTrans" cxnId="{576E8FAF-673E-4EEE-A299-EFE205D95367}">
      <dgm:prSet/>
      <dgm:spPr/>
      <dgm:t>
        <a:bodyPr/>
        <a:lstStyle/>
        <a:p>
          <a:endParaRPr lang="ru-RU">
            <a:solidFill>
              <a:schemeClr val="bg1"/>
            </a:solidFill>
          </a:endParaRPr>
        </a:p>
      </dgm:t>
    </dgm:pt>
    <dgm:pt modelId="{CE6B3773-E288-4ED6-8D2D-7A94A1E9116E}" type="sibTrans" cxnId="{576E8FAF-673E-4EEE-A299-EFE205D95367}">
      <dgm:prSet/>
      <dgm:spPr>
        <a:ln w="22225"/>
      </dgm:spPr>
      <dgm:t>
        <a:bodyPr/>
        <a:lstStyle/>
        <a:p>
          <a:endParaRPr lang="ru-RU">
            <a:solidFill>
              <a:schemeClr val="bg1"/>
            </a:solidFill>
          </a:endParaRPr>
        </a:p>
      </dgm:t>
    </dgm:pt>
    <dgm:pt modelId="{FD2A65F7-0EFD-427A-9350-4EE82EF8A3A3}">
      <dgm:prSet custT="1"/>
      <dgm:spPr>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effectLst>
          <a:outerShdw blurRad="50800" dist="38100" algn="l" rotWithShape="0">
            <a:prstClr val="black">
              <a:alpha val="40000"/>
            </a:prstClr>
          </a:outerShdw>
          <a:reflection blurRad="6350" stA="52000" endA="300" endPos="35000" dir="5400000" sy="-100000" algn="bl" rotWithShape="0"/>
        </a:effectLst>
      </dgm:spPr>
      <dgm:t>
        <a:bodyPr/>
        <a:lstStyle/>
        <a:p>
          <a:r>
            <a:rPr lang="ru-RU" sz="1000" b="1" i="0" dirty="0" smtClean="0">
              <a:latin typeface="Times New Roman" panose="02020603050405020304" pitchFamily="18" charset="0"/>
              <a:cs typeface="Times New Roman" panose="02020603050405020304" pitchFamily="18" charset="0"/>
            </a:rPr>
            <a:t>УТВЕРЖДЕНИЕ ОТЧЕТА ОБ ИСПОЛНЕНИИ БЮДЖЕТА ГОРОДСКОГО ОКРУГА</a:t>
          </a:r>
          <a:endParaRPr lang="ru-RU" sz="1000" b="1" i="0" dirty="0">
            <a:latin typeface="Times New Roman" panose="02020603050405020304" pitchFamily="18" charset="0"/>
            <a:cs typeface="Times New Roman" panose="02020603050405020304" pitchFamily="18" charset="0"/>
          </a:endParaRPr>
        </a:p>
      </dgm:t>
    </dgm:pt>
    <dgm:pt modelId="{697F9671-3336-441A-86F1-2B39F8A830C4}" type="parTrans" cxnId="{9B40075E-B9C8-4BE1-9B72-6DF318F1311A}">
      <dgm:prSet/>
      <dgm:spPr/>
      <dgm:t>
        <a:bodyPr/>
        <a:lstStyle/>
        <a:p>
          <a:endParaRPr lang="ru-RU">
            <a:solidFill>
              <a:schemeClr val="bg1"/>
            </a:solidFill>
          </a:endParaRPr>
        </a:p>
      </dgm:t>
    </dgm:pt>
    <dgm:pt modelId="{1B6EB8D1-E4C2-40F7-BAF0-BED45F5C904D}" type="sibTrans" cxnId="{9B40075E-B9C8-4BE1-9B72-6DF318F1311A}">
      <dgm:prSet/>
      <dgm:spPr>
        <a:ln w="22225"/>
      </dgm:spPr>
      <dgm:t>
        <a:bodyPr/>
        <a:lstStyle/>
        <a:p>
          <a:endParaRPr lang="ru-RU">
            <a:solidFill>
              <a:schemeClr val="bg1"/>
            </a:solidFill>
          </a:endParaRPr>
        </a:p>
      </dgm:t>
    </dgm:pt>
    <dgm:pt modelId="{2F3150F9-E42C-4C20-8C2E-D3A5F4293F34}">
      <dgm:prSet custT="1"/>
      <dgm:spPr>
        <a:gradFill rotWithShape="0">
          <a:gsLst>
            <a:gs pos="0">
              <a:schemeClr val="accent4">
                <a:lumMod val="75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effectLst>
          <a:outerShdw blurRad="50800" dist="38100" algn="l" rotWithShape="0">
            <a:prstClr val="black">
              <a:alpha val="40000"/>
            </a:prstClr>
          </a:outerShdw>
          <a:reflection blurRad="6350" stA="52000" endA="300" endPos="35000" dir="5400000" sy="-100000" algn="bl" rotWithShape="0"/>
        </a:effectLst>
      </dgm:spPr>
      <dgm:t>
        <a:bodyPr/>
        <a:lstStyle/>
        <a:p>
          <a:r>
            <a:rPr lang="ru-RU" sz="1000" b="1" i="0" dirty="0" smtClean="0">
              <a:latin typeface="Times New Roman" panose="02020603050405020304" pitchFamily="18" charset="0"/>
              <a:cs typeface="Times New Roman" panose="02020603050405020304" pitchFamily="18" charset="0"/>
            </a:rPr>
            <a:t>ОРГАНИЗАЦИЯ              И ОСУЩЕСТВЛЕНИЕ МУНИЦИПАЛЬНОГО ФИНАНСОВОГО КОНТРОЛЯ</a:t>
          </a:r>
          <a:endParaRPr lang="ru-RU" sz="1000" i="0" dirty="0">
            <a:latin typeface="Times New Roman" panose="02020603050405020304" pitchFamily="18" charset="0"/>
            <a:cs typeface="Times New Roman" panose="02020603050405020304" pitchFamily="18" charset="0"/>
          </a:endParaRPr>
        </a:p>
      </dgm:t>
    </dgm:pt>
    <dgm:pt modelId="{181EA984-4962-4DC5-8CDA-71251781BB72}" type="sibTrans" cxnId="{77D5992B-068F-41BE-893C-465B035676FF}">
      <dgm:prSet/>
      <dgm:spPr>
        <a:ln w="0">
          <a:solidFill>
            <a:schemeClr val="bg1"/>
          </a:solidFill>
        </a:ln>
      </dgm:spPr>
      <dgm:t>
        <a:bodyPr/>
        <a:lstStyle/>
        <a:p>
          <a:endParaRPr lang="ru-RU">
            <a:solidFill>
              <a:schemeClr val="bg1"/>
            </a:solidFill>
          </a:endParaRPr>
        </a:p>
      </dgm:t>
    </dgm:pt>
    <dgm:pt modelId="{02174457-6DCF-4007-82A9-E75531C9624E}" type="parTrans" cxnId="{77D5992B-068F-41BE-893C-465B035676FF}">
      <dgm:prSet/>
      <dgm:spPr/>
      <dgm:t>
        <a:bodyPr/>
        <a:lstStyle/>
        <a:p>
          <a:endParaRPr lang="ru-RU">
            <a:solidFill>
              <a:schemeClr val="bg1"/>
            </a:solidFill>
          </a:endParaRPr>
        </a:p>
      </dgm:t>
    </dgm:pt>
    <dgm:pt modelId="{5C1B40A2-C95B-481E-9090-4B7BCF3B56CE}" type="pres">
      <dgm:prSet presAssocID="{8FBAAD1B-5BAC-4AC0-8BA9-6D0621EB872A}" presName="cycle" presStyleCnt="0">
        <dgm:presLayoutVars>
          <dgm:dir/>
          <dgm:resizeHandles val="exact"/>
        </dgm:presLayoutVars>
      </dgm:prSet>
      <dgm:spPr/>
      <dgm:t>
        <a:bodyPr/>
        <a:lstStyle/>
        <a:p>
          <a:endParaRPr lang="ru-RU"/>
        </a:p>
      </dgm:t>
    </dgm:pt>
    <dgm:pt modelId="{18E1BD14-653F-47B3-BB46-667C8FB2497F}" type="pres">
      <dgm:prSet presAssocID="{443ECAFA-A6D7-41FF-AC7E-E0473AEE9907}" presName="node" presStyleLbl="node1" presStyleIdx="0" presStyleCnt="8" custScaleX="145866" custScaleY="225692" custRadScaleRad="81266" custRadScaleInc="-5175">
        <dgm:presLayoutVars>
          <dgm:bulletEnabled val="1"/>
        </dgm:presLayoutVars>
      </dgm:prSet>
      <dgm:spPr/>
      <dgm:t>
        <a:bodyPr/>
        <a:lstStyle/>
        <a:p>
          <a:endParaRPr lang="ru-RU"/>
        </a:p>
      </dgm:t>
    </dgm:pt>
    <dgm:pt modelId="{63F2586D-5C2A-47F2-8FBF-D647F1535402}" type="pres">
      <dgm:prSet presAssocID="{443ECAFA-A6D7-41FF-AC7E-E0473AEE9907}" presName="spNode" presStyleCnt="0"/>
      <dgm:spPr/>
      <dgm:t>
        <a:bodyPr/>
        <a:lstStyle/>
        <a:p>
          <a:endParaRPr lang="ru-RU"/>
        </a:p>
      </dgm:t>
    </dgm:pt>
    <dgm:pt modelId="{43434E4B-C4FB-4DAC-9533-71DBE9279538}" type="pres">
      <dgm:prSet presAssocID="{1F9A309A-9FC0-485D-BD9D-D3AA06914A86}" presName="sibTrans" presStyleLbl="sibTrans1D1" presStyleIdx="0" presStyleCnt="8"/>
      <dgm:spPr/>
      <dgm:t>
        <a:bodyPr/>
        <a:lstStyle/>
        <a:p>
          <a:endParaRPr lang="ru-RU"/>
        </a:p>
      </dgm:t>
    </dgm:pt>
    <dgm:pt modelId="{A54D8CAD-B47B-492A-A92F-69E42EBB0CBD}" type="pres">
      <dgm:prSet presAssocID="{724D7F1B-A1E0-49D7-BF3E-FEFCD1C743CE}" presName="node" presStyleLbl="node1" presStyleIdx="1" presStyleCnt="8" custScaleX="162003" custScaleY="196901" custRadScaleRad="95995" custRadScaleInc="35817">
        <dgm:presLayoutVars>
          <dgm:bulletEnabled val="1"/>
        </dgm:presLayoutVars>
      </dgm:prSet>
      <dgm:spPr/>
      <dgm:t>
        <a:bodyPr/>
        <a:lstStyle/>
        <a:p>
          <a:endParaRPr lang="ru-RU"/>
        </a:p>
      </dgm:t>
    </dgm:pt>
    <dgm:pt modelId="{C1BE9F86-1024-42B7-8000-210EB09C538A}" type="pres">
      <dgm:prSet presAssocID="{724D7F1B-A1E0-49D7-BF3E-FEFCD1C743CE}" presName="spNode" presStyleCnt="0"/>
      <dgm:spPr/>
      <dgm:t>
        <a:bodyPr/>
        <a:lstStyle/>
        <a:p>
          <a:endParaRPr lang="ru-RU"/>
        </a:p>
      </dgm:t>
    </dgm:pt>
    <dgm:pt modelId="{F93ECD45-54D8-465B-A0C2-914295F3C5BD}" type="pres">
      <dgm:prSet presAssocID="{8BA3E322-4EFF-422F-8958-15FC13EBBE0A}" presName="sibTrans" presStyleLbl="sibTrans1D1" presStyleIdx="1" presStyleCnt="8"/>
      <dgm:spPr/>
      <dgm:t>
        <a:bodyPr/>
        <a:lstStyle/>
        <a:p>
          <a:endParaRPr lang="ru-RU"/>
        </a:p>
      </dgm:t>
    </dgm:pt>
    <dgm:pt modelId="{D76CEF15-AD37-4FF7-A9D9-F30101483B47}" type="pres">
      <dgm:prSet presAssocID="{3E04EBF9-6BCF-4C97-97CC-16053D8ADECA}" presName="node" presStyleLbl="node1" presStyleIdx="2" presStyleCnt="8" custScaleX="148208" custScaleY="196901" custRadScaleRad="99715" custRadScaleInc="3060">
        <dgm:presLayoutVars>
          <dgm:bulletEnabled val="1"/>
        </dgm:presLayoutVars>
      </dgm:prSet>
      <dgm:spPr/>
      <dgm:t>
        <a:bodyPr/>
        <a:lstStyle/>
        <a:p>
          <a:endParaRPr lang="ru-RU"/>
        </a:p>
      </dgm:t>
    </dgm:pt>
    <dgm:pt modelId="{89825730-0866-4745-85D0-1D1DCFBF2A18}" type="pres">
      <dgm:prSet presAssocID="{3E04EBF9-6BCF-4C97-97CC-16053D8ADECA}" presName="spNode" presStyleCnt="0"/>
      <dgm:spPr/>
      <dgm:t>
        <a:bodyPr/>
        <a:lstStyle/>
        <a:p>
          <a:endParaRPr lang="ru-RU"/>
        </a:p>
      </dgm:t>
    </dgm:pt>
    <dgm:pt modelId="{DA554C6D-A2BD-4B94-802C-6C55DB9F2BF8}" type="pres">
      <dgm:prSet presAssocID="{7D26771F-14FC-487C-BE39-6B56926D70D0}" presName="sibTrans" presStyleLbl="sibTrans1D1" presStyleIdx="2" presStyleCnt="8"/>
      <dgm:spPr/>
      <dgm:t>
        <a:bodyPr/>
        <a:lstStyle/>
        <a:p>
          <a:endParaRPr lang="ru-RU"/>
        </a:p>
      </dgm:t>
    </dgm:pt>
    <dgm:pt modelId="{644BD4D3-8D2A-489F-BC0B-191B4AEF9533}" type="pres">
      <dgm:prSet presAssocID="{AC3117F4-22F7-4278-9E67-6CE483EEA235}" presName="node" presStyleLbl="node1" presStyleIdx="3" presStyleCnt="8" custScaleX="171105" custScaleY="198870" custRadScaleRad="100881" custRadScaleInc="-20107">
        <dgm:presLayoutVars>
          <dgm:bulletEnabled val="1"/>
        </dgm:presLayoutVars>
      </dgm:prSet>
      <dgm:spPr/>
      <dgm:t>
        <a:bodyPr/>
        <a:lstStyle/>
        <a:p>
          <a:endParaRPr lang="ru-RU"/>
        </a:p>
      </dgm:t>
    </dgm:pt>
    <dgm:pt modelId="{DAC3B005-4E2A-4348-9B77-486F2914FE10}" type="pres">
      <dgm:prSet presAssocID="{AC3117F4-22F7-4278-9E67-6CE483EEA235}" presName="spNode" presStyleCnt="0"/>
      <dgm:spPr/>
      <dgm:t>
        <a:bodyPr/>
        <a:lstStyle/>
        <a:p>
          <a:endParaRPr lang="ru-RU"/>
        </a:p>
      </dgm:t>
    </dgm:pt>
    <dgm:pt modelId="{2C814299-90FC-466A-8C27-58BBE7C3AD9B}" type="pres">
      <dgm:prSet presAssocID="{83D8F672-682C-4EEF-83C3-46A0F47A1E51}" presName="sibTrans" presStyleLbl="sibTrans1D1" presStyleIdx="3" presStyleCnt="8"/>
      <dgm:spPr/>
      <dgm:t>
        <a:bodyPr/>
        <a:lstStyle/>
        <a:p>
          <a:endParaRPr lang="ru-RU"/>
        </a:p>
      </dgm:t>
    </dgm:pt>
    <dgm:pt modelId="{03867FA4-A613-4921-92BD-CBD0DE5AF6C1}" type="pres">
      <dgm:prSet presAssocID="{582979A8-C384-483D-9063-70433550210F}" presName="node" presStyleLbl="node1" presStyleIdx="4" presStyleCnt="8" custScaleX="148208" custScaleY="235691" custRadScaleRad="96729" custRadScaleInc="5722">
        <dgm:presLayoutVars>
          <dgm:bulletEnabled val="1"/>
        </dgm:presLayoutVars>
      </dgm:prSet>
      <dgm:spPr/>
      <dgm:t>
        <a:bodyPr/>
        <a:lstStyle/>
        <a:p>
          <a:endParaRPr lang="ru-RU"/>
        </a:p>
      </dgm:t>
    </dgm:pt>
    <dgm:pt modelId="{A543EB03-7087-4967-BA16-52B020590675}" type="pres">
      <dgm:prSet presAssocID="{582979A8-C384-483D-9063-70433550210F}" presName="spNode" presStyleCnt="0"/>
      <dgm:spPr/>
      <dgm:t>
        <a:bodyPr/>
        <a:lstStyle/>
        <a:p>
          <a:endParaRPr lang="ru-RU"/>
        </a:p>
      </dgm:t>
    </dgm:pt>
    <dgm:pt modelId="{191E1915-7B43-453A-9B3B-8BE365BAB7F0}" type="pres">
      <dgm:prSet presAssocID="{CBBE3567-C6F7-4BAB-9067-FDC8A32F0041}" presName="sibTrans" presStyleLbl="sibTrans1D1" presStyleIdx="4" presStyleCnt="8"/>
      <dgm:spPr/>
      <dgm:t>
        <a:bodyPr/>
        <a:lstStyle/>
        <a:p>
          <a:endParaRPr lang="ru-RU"/>
        </a:p>
      </dgm:t>
    </dgm:pt>
    <dgm:pt modelId="{529DDF86-EE24-4644-BF9F-F7994B1A08DB}" type="pres">
      <dgm:prSet presAssocID="{99AA82BB-5D7A-4078-8B23-18C254D0DC4B}" presName="node" presStyleLbl="node1" presStyleIdx="5" presStyleCnt="8" custScaleX="148208" custScaleY="196901" custRadScaleRad="103591" custRadScaleInc="29566">
        <dgm:presLayoutVars>
          <dgm:bulletEnabled val="1"/>
        </dgm:presLayoutVars>
      </dgm:prSet>
      <dgm:spPr/>
      <dgm:t>
        <a:bodyPr/>
        <a:lstStyle/>
        <a:p>
          <a:endParaRPr lang="ru-RU"/>
        </a:p>
      </dgm:t>
    </dgm:pt>
    <dgm:pt modelId="{273D6908-0A8E-4F45-889A-67CE25D68E3E}" type="pres">
      <dgm:prSet presAssocID="{99AA82BB-5D7A-4078-8B23-18C254D0DC4B}" presName="spNode" presStyleCnt="0"/>
      <dgm:spPr/>
      <dgm:t>
        <a:bodyPr/>
        <a:lstStyle/>
        <a:p>
          <a:endParaRPr lang="ru-RU"/>
        </a:p>
      </dgm:t>
    </dgm:pt>
    <dgm:pt modelId="{B61698C4-7017-4D89-87F7-56075D701F9E}" type="pres">
      <dgm:prSet presAssocID="{CE6B3773-E288-4ED6-8D2D-7A94A1E9116E}" presName="sibTrans" presStyleLbl="sibTrans1D1" presStyleIdx="5" presStyleCnt="8"/>
      <dgm:spPr/>
      <dgm:t>
        <a:bodyPr/>
        <a:lstStyle/>
        <a:p>
          <a:endParaRPr lang="ru-RU"/>
        </a:p>
      </dgm:t>
    </dgm:pt>
    <dgm:pt modelId="{E20084B0-DED3-4DEB-8998-F77FEE57635D}" type="pres">
      <dgm:prSet presAssocID="{FD2A65F7-0EFD-427A-9350-4EE82EF8A3A3}" presName="node" presStyleLbl="node1" presStyleIdx="6" presStyleCnt="8" custScaleX="148208" custScaleY="196901" custRadScaleRad="102738" custRadScaleInc="-4512">
        <dgm:presLayoutVars>
          <dgm:bulletEnabled val="1"/>
        </dgm:presLayoutVars>
      </dgm:prSet>
      <dgm:spPr/>
      <dgm:t>
        <a:bodyPr/>
        <a:lstStyle/>
        <a:p>
          <a:endParaRPr lang="ru-RU"/>
        </a:p>
      </dgm:t>
    </dgm:pt>
    <dgm:pt modelId="{284E5A02-1953-4AC1-8DE5-B9171905FABE}" type="pres">
      <dgm:prSet presAssocID="{FD2A65F7-0EFD-427A-9350-4EE82EF8A3A3}" presName="spNode" presStyleCnt="0"/>
      <dgm:spPr/>
      <dgm:t>
        <a:bodyPr/>
        <a:lstStyle/>
        <a:p>
          <a:endParaRPr lang="ru-RU"/>
        </a:p>
      </dgm:t>
    </dgm:pt>
    <dgm:pt modelId="{37B34B6A-4DCE-4DE3-951A-2EF6B41DAEEC}" type="pres">
      <dgm:prSet presAssocID="{1B6EB8D1-E4C2-40F7-BAF0-BED45F5C904D}" presName="sibTrans" presStyleLbl="sibTrans1D1" presStyleIdx="6" presStyleCnt="8"/>
      <dgm:spPr/>
      <dgm:t>
        <a:bodyPr/>
        <a:lstStyle/>
        <a:p>
          <a:endParaRPr lang="ru-RU"/>
        </a:p>
      </dgm:t>
    </dgm:pt>
    <dgm:pt modelId="{26BC9EC0-F33D-4C53-893E-E607BC23B588}" type="pres">
      <dgm:prSet presAssocID="{2F3150F9-E42C-4C20-8C2E-D3A5F4293F34}" presName="node" presStyleLbl="node1" presStyleIdx="7" presStyleCnt="8" custScaleX="167613" custScaleY="196733" custRadScaleRad="97212" custRadScaleInc="-41495">
        <dgm:presLayoutVars>
          <dgm:bulletEnabled val="1"/>
        </dgm:presLayoutVars>
      </dgm:prSet>
      <dgm:spPr/>
      <dgm:t>
        <a:bodyPr/>
        <a:lstStyle/>
        <a:p>
          <a:endParaRPr lang="ru-RU"/>
        </a:p>
      </dgm:t>
    </dgm:pt>
    <dgm:pt modelId="{AAF36583-BB7F-476C-A980-E0851D9947DB}" type="pres">
      <dgm:prSet presAssocID="{2F3150F9-E42C-4C20-8C2E-D3A5F4293F34}" presName="spNode" presStyleCnt="0"/>
      <dgm:spPr/>
      <dgm:t>
        <a:bodyPr/>
        <a:lstStyle/>
        <a:p>
          <a:endParaRPr lang="ru-RU"/>
        </a:p>
      </dgm:t>
    </dgm:pt>
    <dgm:pt modelId="{6B2E63ED-B4B9-4312-8B34-C6298E61E31E}" type="pres">
      <dgm:prSet presAssocID="{181EA984-4962-4DC5-8CDA-71251781BB72}" presName="sibTrans" presStyleLbl="sibTrans1D1" presStyleIdx="7" presStyleCnt="8"/>
      <dgm:spPr/>
      <dgm:t>
        <a:bodyPr/>
        <a:lstStyle/>
        <a:p>
          <a:endParaRPr lang="ru-RU"/>
        </a:p>
      </dgm:t>
    </dgm:pt>
  </dgm:ptLst>
  <dgm:cxnLst>
    <dgm:cxn modelId="{FA364EE8-CAD5-4C99-BB4D-2D29A2767BEE}" type="presOf" srcId="{582979A8-C384-483D-9063-70433550210F}" destId="{03867FA4-A613-4921-92BD-CBD0DE5AF6C1}" srcOrd="0" destOrd="0" presId="urn:microsoft.com/office/officeart/2005/8/layout/cycle5"/>
    <dgm:cxn modelId="{EA212240-4310-4388-9119-EBA7E0A0C785}" type="presOf" srcId="{AC3117F4-22F7-4278-9E67-6CE483EEA235}" destId="{644BD4D3-8D2A-489F-BC0B-191B4AEF9533}" srcOrd="0" destOrd="0" presId="urn:microsoft.com/office/officeart/2005/8/layout/cycle5"/>
    <dgm:cxn modelId="{3FC22665-63D9-484D-AF19-34C633E78123}" srcId="{8FBAAD1B-5BAC-4AC0-8BA9-6D0621EB872A}" destId="{443ECAFA-A6D7-41FF-AC7E-E0473AEE9907}" srcOrd="0" destOrd="0" parTransId="{80443694-B682-45A2-95DE-FF3E15237DEA}" sibTransId="{1F9A309A-9FC0-485D-BD9D-D3AA06914A86}"/>
    <dgm:cxn modelId="{1293C7C0-1B9A-44AF-978A-6F70D2C3C53E}" type="presOf" srcId="{8BA3E322-4EFF-422F-8958-15FC13EBBE0A}" destId="{F93ECD45-54D8-465B-A0C2-914295F3C5BD}" srcOrd="0" destOrd="0" presId="urn:microsoft.com/office/officeart/2005/8/layout/cycle5"/>
    <dgm:cxn modelId="{4624F8A0-40D1-406E-A539-2F85B0A1B101}" type="presOf" srcId="{443ECAFA-A6D7-41FF-AC7E-E0473AEE9907}" destId="{18E1BD14-653F-47B3-BB46-667C8FB2497F}" srcOrd="0" destOrd="0" presId="urn:microsoft.com/office/officeart/2005/8/layout/cycle5"/>
    <dgm:cxn modelId="{2A0737EB-9A2E-4B2F-8035-9FD13F6492C3}" type="presOf" srcId="{181EA984-4962-4DC5-8CDA-71251781BB72}" destId="{6B2E63ED-B4B9-4312-8B34-C6298E61E31E}" srcOrd="0" destOrd="0" presId="urn:microsoft.com/office/officeart/2005/8/layout/cycle5"/>
    <dgm:cxn modelId="{A5A1EF05-7827-4CEA-ABDE-26873AECCC68}" srcId="{8FBAAD1B-5BAC-4AC0-8BA9-6D0621EB872A}" destId="{582979A8-C384-483D-9063-70433550210F}" srcOrd="4" destOrd="0" parTransId="{27AB9AEC-E8AF-41DD-9374-87F1F2B00302}" sibTransId="{CBBE3567-C6F7-4BAB-9067-FDC8A32F0041}"/>
    <dgm:cxn modelId="{EB02B10B-C7DF-4C93-973D-78E12C579033}" srcId="{8FBAAD1B-5BAC-4AC0-8BA9-6D0621EB872A}" destId="{3E04EBF9-6BCF-4C97-97CC-16053D8ADECA}" srcOrd="2" destOrd="0" parTransId="{300F097E-CD7D-4D51-A520-F17C4F00BCF8}" sibTransId="{7D26771F-14FC-487C-BE39-6B56926D70D0}"/>
    <dgm:cxn modelId="{2883F3D8-23BD-4A45-9C80-B157E81BBB27}" type="presOf" srcId="{83D8F672-682C-4EEF-83C3-46A0F47A1E51}" destId="{2C814299-90FC-466A-8C27-58BBE7C3AD9B}" srcOrd="0" destOrd="0" presId="urn:microsoft.com/office/officeart/2005/8/layout/cycle5"/>
    <dgm:cxn modelId="{77D5992B-068F-41BE-893C-465B035676FF}" srcId="{8FBAAD1B-5BAC-4AC0-8BA9-6D0621EB872A}" destId="{2F3150F9-E42C-4C20-8C2E-D3A5F4293F34}" srcOrd="7" destOrd="0" parTransId="{02174457-6DCF-4007-82A9-E75531C9624E}" sibTransId="{181EA984-4962-4DC5-8CDA-71251781BB72}"/>
    <dgm:cxn modelId="{CFD44910-A43F-4B10-ACFC-241E866505E1}" type="presOf" srcId="{1B6EB8D1-E4C2-40F7-BAF0-BED45F5C904D}" destId="{37B34B6A-4DCE-4DE3-951A-2EF6B41DAEEC}" srcOrd="0" destOrd="0" presId="urn:microsoft.com/office/officeart/2005/8/layout/cycle5"/>
    <dgm:cxn modelId="{C1A41C45-8231-49C2-94B0-9776E6AEF9D1}" type="presOf" srcId="{2F3150F9-E42C-4C20-8C2E-D3A5F4293F34}" destId="{26BC9EC0-F33D-4C53-893E-E607BC23B588}" srcOrd="0" destOrd="0" presId="urn:microsoft.com/office/officeart/2005/8/layout/cycle5"/>
    <dgm:cxn modelId="{3200F796-341B-4F65-A1C9-80C8448CE311}" type="presOf" srcId="{CBBE3567-C6F7-4BAB-9067-FDC8A32F0041}" destId="{191E1915-7B43-453A-9B3B-8BE365BAB7F0}" srcOrd="0" destOrd="0" presId="urn:microsoft.com/office/officeart/2005/8/layout/cycle5"/>
    <dgm:cxn modelId="{5B20E9C3-98A3-4598-81D3-93C546FB0FA8}" type="presOf" srcId="{FD2A65F7-0EFD-427A-9350-4EE82EF8A3A3}" destId="{E20084B0-DED3-4DEB-8998-F77FEE57635D}" srcOrd="0" destOrd="0" presId="urn:microsoft.com/office/officeart/2005/8/layout/cycle5"/>
    <dgm:cxn modelId="{F3F566D1-699B-4336-B844-70A3E423EFD0}" type="presOf" srcId="{7D26771F-14FC-487C-BE39-6B56926D70D0}" destId="{DA554C6D-A2BD-4B94-802C-6C55DB9F2BF8}" srcOrd="0" destOrd="0" presId="urn:microsoft.com/office/officeart/2005/8/layout/cycle5"/>
    <dgm:cxn modelId="{386917B2-8CC2-4ED9-9D64-6FC6404E6D68}" type="presOf" srcId="{3E04EBF9-6BCF-4C97-97CC-16053D8ADECA}" destId="{D76CEF15-AD37-4FF7-A9D9-F30101483B47}" srcOrd="0" destOrd="0" presId="urn:microsoft.com/office/officeart/2005/8/layout/cycle5"/>
    <dgm:cxn modelId="{A43AE385-BEE5-443A-9CBF-3120CBF13EE6}" type="presOf" srcId="{1F9A309A-9FC0-485D-BD9D-D3AA06914A86}" destId="{43434E4B-C4FB-4DAC-9533-71DBE9279538}" srcOrd="0" destOrd="0" presId="urn:microsoft.com/office/officeart/2005/8/layout/cycle5"/>
    <dgm:cxn modelId="{091D0F50-4645-45E5-B5D9-BB2074604681}" type="presOf" srcId="{CE6B3773-E288-4ED6-8D2D-7A94A1E9116E}" destId="{B61698C4-7017-4D89-87F7-56075D701F9E}" srcOrd="0" destOrd="0" presId="urn:microsoft.com/office/officeart/2005/8/layout/cycle5"/>
    <dgm:cxn modelId="{576E8FAF-673E-4EEE-A299-EFE205D95367}" srcId="{8FBAAD1B-5BAC-4AC0-8BA9-6D0621EB872A}" destId="{99AA82BB-5D7A-4078-8B23-18C254D0DC4B}" srcOrd="5" destOrd="0" parTransId="{66269EDA-3B26-44F0-9EAF-0EAB9C77E571}" sibTransId="{CE6B3773-E288-4ED6-8D2D-7A94A1E9116E}"/>
    <dgm:cxn modelId="{F8F7B933-BD2E-4136-B311-5FFBFCC143E3}" type="presOf" srcId="{724D7F1B-A1E0-49D7-BF3E-FEFCD1C743CE}" destId="{A54D8CAD-B47B-492A-A92F-69E42EBB0CBD}" srcOrd="0" destOrd="0" presId="urn:microsoft.com/office/officeart/2005/8/layout/cycle5"/>
    <dgm:cxn modelId="{56B4D61A-9A37-4512-94F3-E427B0977017}" srcId="{8FBAAD1B-5BAC-4AC0-8BA9-6D0621EB872A}" destId="{AC3117F4-22F7-4278-9E67-6CE483EEA235}" srcOrd="3" destOrd="0" parTransId="{FFECE32E-61FB-48FC-B2EB-498B71F1D7E8}" sibTransId="{83D8F672-682C-4EEF-83C3-46A0F47A1E51}"/>
    <dgm:cxn modelId="{C6A0782F-1121-413E-BFF4-9C91A43198B6}" srcId="{8FBAAD1B-5BAC-4AC0-8BA9-6D0621EB872A}" destId="{724D7F1B-A1E0-49D7-BF3E-FEFCD1C743CE}" srcOrd="1" destOrd="0" parTransId="{8421A8F1-BAEA-4CEE-B30C-84C25247883B}" sibTransId="{8BA3E322-4EFF-422F-8958-15FC13EBBE0A}"/>
    <dgm:cxn modelId="{83CE75A4-584E-47E3-B2C9-B363335E77B2}" type="presOf" srcId="{99AA82BB-5D7A-4078-8B23-18C254D0DC4B}" destId="{529DDF86-EE24-4644-BF9F-F7994B1A08DB}" srcOrd="0" destOrd="0" presId="urn:microsoft.com/office/officeart/2005/8/layout/cycle5"/>
    <dgm:cxn modelId="{9B40075E-B9C8-4BE1-9B72-6DF318F1311A}" srcId="{8FBAAD1B-5BAC-4AC0-8BA9-6D0621EB872A}" destId="{FD2A65F7-0EFD-427A-9350-4EE82EF8A3A3}" srcOrd="6" destOrd="0" parTransId="{697F9671-3336-441A-86F1-2B39F8A830C4}" sibTransId="{1B6EB8D1-E4C2-40F7-BAF0-BED45F5C904D}"/>
    <dgm:cxn modelId="{849CB34B-729E-47B2-931B-1052F1BCE6FF}" type="presOf" srcId="{8FBAAD1B-5BAC-4AC0-8BA9-6D0621EB872A}" destId="{5C1B40A2-C95B-481E-9090-4B7BCF3B56CE}" srcOrd="0" destOrd="0" presId="urn:microsoft.com/office/officeart/2005/8/layout/cycle5"/>
    <dgm:cxn modelId="{C14472BB-5360-4814-978A-93B9A09ABAAD}" type="presParOf" srcId="{5C1B40A2-C95B-481E-9090-4B7BCF3B56CE}" destId="{18E1BD14-653F-47B3-BB46-667C8FB2497F}" srcOrd="0" destOrd="0" presId="urn:microsoft.com/office/officeart/2005/8/layout/cycle5"/>
    <dgm:cxn modelId="{3BCEE4AE-39F6-4CC8-99DB-40C68EE06FE6}" type="presParOf" srcId="{5C1B40A2-C95B-481E-9090-4B7BCF3B56CE}" destId="{63F2586D-5C2A-47F2-8FBF-D647F1535402}" srcOrd="1" destOrd="0" presId="urn:microsoft.com/office/officeart/2005/8/layout/cycle5"/>
    <dgm:cxn modelId="{A57A4301-226E-46C3-B0D6-C7E158F3D508}" type="presParOf" srcId="{5C1B40A2-C95B-481E-9090-4B7BCF3B56CE}" destId="{43434E4B-C4FB-4DAC-9533-71DBE9279538}" srcOrd="2" destOrd="0" presId="urn:microsoft.com/office/officeart/2005/8/layout/cycle5"/>
    <dgm:cxn modelId="{FE22C752-175A-42D6-BE26-2BE7059D4EB8}" type="presParOf" srcId="{5C1B40A2-C95B-481E-9090-4B7BCF3B56CE}" destId="{A54D8CAD-B47B-492A-A92F-69E42EBB0CBD}" srcOrd="3" destOrd="0" presId="urn:microsoft.com/office/officeart/2005/8/layout/cycle5"/>
    <dgm:cxn modelId="{FE4B7E1F-3087-48CB-ADC2-3E13F8ADD5D7}" type="presParOf" srcId="{5C1B40A2-C95B-481E-9090-4B7BCF3B56CE}" destId="{C1BE9F86-1024-42B7-8000-210EB09C538A}" srcOrd="4" destOrd="0" presId="urn:microsoft.com/office/officeart/2005/8/layout/cycle5"/>
    <dgm:cxn modelId="{8108C6BB-7B83-43A2-A2A7-C4CDC2E9A820}" type="presParOf" srcId="{5C1B40A2-C95B-481E-9090-4B7BCF3B56CE}" destId="{F93ECD45-54D8-465B-A0C2-914295F3C5BD}" srcOrd="5" destOrd="0" presId="urn:microsoft.com/office/officeart/2005/8/layout/cycle5"/>
    <dgm:cxn modelId="{98BA6917-4C67-475B-98EC-28C899221A51}" type="presParOf" srcId="{5C1B40A2-C95B-481E-9090-4B7BCF3B56CE}" destId="{D76CEF15-AD37-4FF7-A9D9-F30101483B47}" srcOrd="6" destOrd="0" presId="urn:microsoft.com/office/officeart/2005/8/layout/cycle5"/>
    <dgm:cxn modelId="{8B32CA22-46A6-4E88-BFF5-02C659DA7330}" type="presParOf" srcId="{5C1B40A2-C95B-481E-9090-4B7BCF3B56CE}" destId="{89825730-0866-4745-85D0-1D1DCFBF2A18}" srcOrd="7" destOrd="0" presId="urn:microsoft.com/office/officeart/2005/8/layout/cycle5"/>
    <dgm:cxn modelId="{D609A9BF-07D1-4A59-B7BC-906568159475}" type="presParOf" srcId="{5C1B40A2-C95B-481E-9090-4B7BCF3B56CE}" destId="{DA554C6D-A2BD-4B94-802C-6C55DB9F2BF8}" srcOrd="8" destOrd="0" presId="urn:microsoft.com/office/officeart/2005/8/layout/cycle5"/>
    <dgm:cxn modelId="{3AD8C342-B1AB-4CCB-915E-E5B881C8999E}" type="presParOf" srcId="{5C1B40A2-C95B-481E-9090-4B7BCF3B56CE}" destId="{644BD4D3-8D2A-489F-BC0B-191B4AEF9533}" srcOrd="9" destOrd="0" presId="urn:microsoft.com/office/officeart/2005/8/layout/cycle5"/>
    <dgm:cxn modelId="{30E3E8FB-D8BF-480F-9ABE-79CA6FE83E7A}" type="presParOf" srcId="{5C1B40A2-C95B-481E-9090-4B7BCF3B56CE}" destId="{DAC3B005-4E2A-4348-9B77-486F2914FE10}" srcOrd="10" destOrd="0" presId="urn:microsoft.com/office/officeart/2005/8/layout/cycle5"/>
    <dgm:cxn modelId="{B5C9C855-7F2C-4902-84B3-5AED5C4AEC96}" type="presParOf" srcId="{5C1B40A2-C95B-481E-9090-4B7BCF3B56CE}" destId="{2C814299-90FC-466A-8C27-58BBE7C3AD9B}" srcOrd="11" destOrd="0" presId="urn:microsoft.com/office/officeart/2005/8/layout/cycle5"/>
    <dgm:cxn modelId="{5AB8473C-519D-4CE1-A41B-3CDF7B1B2B0D}" type="presParOf" srcId="{5C1B40A2-C95B-481E-9090-4B7BCF3B56CE}" destId="{03867FA4-A613-4921-92BD-CBD0DE5AF6C1}" srcOrd="12" destOrd="0" presId="urn:microsoft.com/office/officeart/2005/8/layout/cycle5"/>
    <dgm:cxn modelId="{8A03E992-31FD-47A4-B24E-C684DC9860CC}" type="presParOf" srcId="{5C1B40A2-C95B-481E-9090-4B7BCF3B56CE}" destId="{A543EB03-7087-4967-BA16-52B020590675}" srcOrd="13" destOrd="0" presId="urn:microsoft.com/office/officeart/2005/8/layout/cycle5"/>
    <dgm:cxn modelId="{9FB1B9F4-D493-4404-B9F7-670B27611072}" type="presParOf" srcId="{5C1B40A2-C95B-481E-9090-4B7BCF3B56CE}" destId="{191E1915-7B43-453A-9B3B-8BE365BAB7F0}" srcOrd="14" destOrd="0" presId="urn:microsoft.com/office/officeart/2005/8/layout/cycle5"/>
    <dgm:cxn modelId="{D3EFDCA8-7278-4C5E-BE6F-6BFECC5087DA}" type="presParOf" srcId="{5C1B40A2-C95B-481E-9090-4B7BCF3B56CE}" destId="{529DDF86-EE24-4644-BF9F-F7994B1A08DB}" srcOrd="15" destOrd="0" presId="urn:microsoft.com/office/officeart/2005/8/layout/cycle5"/>
    <dgm:cxn modelId="{42D590D9-8FE1-4682-908B-AE235313EEC2}" type="presParOf" srcId="{5C1B40A2-C95B-481E-9090-4B7BCF3B56CE}" destId="{273D6908-0A8E-4F45-889A-67CE25D68E3E}" srcOrd="16" destOrd="0" presId="urn:microsoft.com/office/officeart/2005/8/layout/cycle5"/>
    <dgm:cxn modelId="{00446858-45DE-4363-AB6A-DFD19DD75F91}" type="presParOf" srcId="{5C1B40A2-C95B-481E-9090-4B7BCF3B56CE}" destId="{B61698C4-7017-4D89-87F7-56075D701F9E}" srcOrd="17" destOrd="0" presId="urn:microsoft.com/office/officeart/2005/8/layout/cycle5"/>
    <dgm:cxn modelId="{E0BA06A4-C1B8-4E7C-BC2C-6E9081271435}" type="presParOf" srcId="{5C1B40A2-C95B-481E-9090-4B7BCF3B56CE}" destId="{E20084B0-DED3-4DEB-8998-F77FEE57635D}" srcOrd="18" destOrd="0" presId="urn:microsoft.com/office/officeart/2005/8/layout/cycle5"/>
    <dgm:cxn modelId="{97D1A49A-7891-4342-B58F-D6DD52AD3A0B}" type="presParOf" srcId="{5C1B40A2-C95B-481E-9090-4B7BCF3B56CE}" destId="{284E5A02-1953-4AC1-8DE5-B9171905FABE}" srcOrd="19" destOrd="0" presId="urn:microsoft.com/office/officeart/2005/8/layout/cycle5"/>
    <dgm:cxn modelId="{FD7A108E-7581-4CFD-BA7D-4140CECDE794}" type="presParOf" srcId="{5C1B40A2-C95B-481E-9090-4B7BCF3B56CE}" destId="{37B34B6A-4DCE-4DE3-951A-2EF6B41DAEEC}" srcOrd="20" destOrd="0" presId="urn:microsoft.com/office/officeart/2005/8/layout/cycle5"/>
    <dgm:cxn modelId="{5D3DBD69-9A07-4065-9AB9-5B276D89F31E}" type="presParOf" srcId="{5C1B40A2-C95B-481E-9090-4B7BCF3B56CE}" destId="{26BC9EC0-F33D-4C53-893E-E607BC23B588}" srcOrd="21" destOrd="0" presId="urn:microsoft.com/office/officeart/2005/8/layout/cycle5"/>
    <dgm:cxn modelId="{5B58DFF1-0FD5-47A3-BBB3-CDB50EC606F4}" type="presParOf" srcId="{5C1B40A2-C95B-481E-9090-4B7BCF3B56CE}" destId="{AAF36583-BB7F-476C-A980-E0851D9947DB}" srcOrd="22" destOrd="0" presId="urn:microsoft.com/office/officeart/2005/8/layout/cycle5"/>
    <dgm:cxn modelId="{B6D306A6-5837-43AC-BB01-822E0B176B0F}" type="presParOf" srcId="{5C1B40A2-C95B-481E-9090-4B7BCF3B56CE}" destId="{6B2E63ED-B4B9-4312-8B34-C6298E61E31E}" srcOrd="23" destOrd="0" presId="urn:microsoft.com/office/officeart/2005/8/layout/cycle5"/>
  </dgm:cxnLst>
  <dgm:bg>
    <a:noFill/>
  </dgm:bg>
  <dgm:whole>
    <a:ln w="31750">
      <a:prstDash val="sysDot"/>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0925B0C-3644-4AE6-B483-A2716E44970C}" type="doc">
      <dgm:prSet loTypeId="urn:microsoft.com/office/officeart/2008/layout/VerticalCurvedList" loCatId="list" qsTypeId="urn:microsoft.com/office/officeart/2005/8/quickstyle/simple3" qsCatId="simple" csTypeId="urn:microsoft.com/office/officeart/2005/8/colors/accent3_3" csCatId="accent3" phldr="1"/>
      <dgm:spPr/>
      <dgm:t>
        <a:bodyPr/>
        <a:lstStyle/>
        <a:p>
          <a:endParaRPr lang="ru-RU"/>
        </a:p>
      </dgm:t>
    </dgm:pt>
    <dgm:pt modelId="{6075E3E3-4707-4FC8-A609-81D3BD8782E3}">
      <dgm:prSet custT="1"/>
      <dgm:spPr/>
      <dgm:t>
        <a:bodyPr/>
        <a:lstStyle/>
        <a:p>
          <a:r>
            <a:rPr lang="ru-RU" sz="1800" baseline="0" dirty="0" smtClean="0">
              <a:solidFill>
                <a:srgbClr val="002060"/>
              </a:solidFill>
              <a:latin typeface="Times New Roman" panose="02020603050405020304" pitchFamily="18" charset="0"/>
              <a:cs typeface="Times New Roman" panose="02020603050405020304" pitchFamily="18" charset="0"/>
            </a:rPr>
            <a:t>Бюджетное</a:t>
          </a:r>
          <a:r>
            <a:rPr lang="ru-RU" sz="1800" dirty="0" smtClean="0">
              <a:solidFill>
                <a:srgbClr val="002060"/>
              </a:solidFill>
              <a:latin typeface="Times New Roman" panose="02020603050405020304" pitchFamily="18" charset="0"/>
              <a:cs typeface="Times New Roman" panose="02020603050405020304" pitchFamily="18" charset="0"/>
            </a:rPr>
            <a:t> </a:t>
          </a:r>
          <a:r>
            <a:rPr lang="ru-RU" sz="1800" baseline="0" dirty="0" smtClean="0">
              <a:solidFill>
                <a:srgbClr val="002060"/>
              </a:solidFill>
              <a:latin typeface="Times New Roman" panose="02020603050405020304" pitchFamily="18" charset="0"/>
              <a:cs typeface="Times New Roman" panose="02020603050405020304" pitchFamily="18" charset="0"/>
            </a:rPr>
            <a:t>законодательство</a:t>
          </a:r>
          <a:r>
            <a:rPr lang="ru-RU" sz="1800" dirty="0" smtClean="0">
              <a:solidFill>
                <a:srgbClr val="002060"/>
              </a:solidFill>
              <a:latin typeface="Times New Roman" panose="02020603050405020304" pitchFamily="18" charset="0"/>
              <a:cs typeface="Times New Roman" panose="02020603050405020304" pitchFamily="18" charset="0"/>
            </a:rPr>
            <a:t> </a:t>
          </a:r>
          <a:r>
            <a:rPr lang="ru-RU" sz="1800" baseline="0" dirty="0" smtClean="0">
              <a:solidFill>
                <a:srgbClr val="002060"/>
              </a:solidFill>
              <a:latin typeface="Times New Roman" panose="02020603050405020304" pitchFamily="18" charset="0"/>
              <a:cs typeface="Times New Roman" panose="02020603050405020304" pitchFamily="18" charset="0"/>
            </a:rPr>
            <a:t>Российской Федерации – Федеральный закон №145-ФЗ от 31 июля 1998 года</a:t>
          </a:r>
        </a:p>
      </dgm:t>
    </dgm:pt>
    <dgm:pt modelId="{9A5139E5-A7B2-45BC-8CE5-B4EF0602E54E}" type="parTrans" cxnId="{60931383-FEDC-4E8C-8EA7-72AC7B79F7D7}">
      <dgm:prSet/>
      <dgm:spPr/>
      <dgm:t>
        <a:bodyPr/>
        <a:lstStyle/>
        <a:p>
          <a:endParaRPr lang="ru-RU"/>
        </a:p>
      </dgm:t>
    </dgm:pt>
    <dgm:pt modelId="{A36C632C-61DB-4D17-AC74-3E5E3CA526D5}" type="sibTrans" cxnId="{60931383-FEDC-4E8C-8EA7-72AC7B79F7D7}">
      <dgm:prSet/>
      <dgm:spPr/>
      <dgm:t>
        <a:bodyPr/>
        <a:lstStyle/>
        <a:p>
          <a:endParaRPr lang="ru-RU" dirty="0"/>
        </a:p>
      </dgm:t>
    </dgm:pt>
    <dgm:pt modelId="{D2A575A4-732D-4B0F-B7F9-5E0EFDAAC55B}">
      <dgm:prSet custT="1"/>
      <dgm:spPr/>
      <dgm:t>
        <a:bodyPr/>
        <a:lstStyle/>
        <a:p>
          <a:r>
            <a:rPr lang="ru-RU" sz="1800" baseline="0" dirty="0" smtClean="0">
              <a:solidFill>
                <a:srgbClr val="002060"/>
              </a:solidFill>
              <a:latin typeface="Times New Roman" panose="02020603050405020304" pitchFamily="18" charset="0"/>
              <a:cs typeface="Times New Roman" panose="02020603050405020304" pitchFamily="18" charset="0"/>
            </a:rPr>
            <a:t>Постановления и распоряжения Правительства Российской Федерации от 3 ноября 2012 №1142, от 10 апреля 2014 №570-р</a:t>
          </a:r>
          <a:endParaRPr lang="ru-RU" sz="1800" baseline="0" dirty="0">
            <a:solidFill>
              <a:srgbClr val="002060"/>
            </a:solidFill>
            <a:latin typeface="Times New Roman" panose="02020603050405020304" pitchFamily="18" charset="0"/>
            <a:cs typeface="Times New Roman" panose="02020603050405020304" pitchFamily="18" charset="0"/>
          </a:endParaRPr>
        </a:p>
      </dgm:t>
    </dgm:pt>
    <dgm:pt modelId="{98852F4E-08FF-443B-975F-7D308D44D082}" type="parTrans" cxnId="{5CB5B0E9-89E0-4A07-AB12-6B74A0E3CD97}">
      <dgm:prSet/>
      <dgm:spPr/>
      <dgm:t>
        <a:bodyPr/>
        <a:lstStyle/>
        <a:p>
          <a:endParaRPr lang="ru-RU"/>
        </a:p>
      </dgm:t>
    </dgm:pt>
    <dgm:pt modelId="{3B52E102-DC53-4B47-ACDC-C29AB79362F4}" type="sibTrans" cxnId="{5CB5B0E9-89E0-4A07-AB12-6B74A0E3CD97}">
      <dgm:prSet/>
      <dgm:spPr/>
      <dgm:t>
        <a:bodyPr/>
        <a:lstStyle/>
        <a:p>
          <a:endParaRPr lang="ru-RU"/>
        </a:p>
      </dgm:t>
    </dgm:pt>
    <dgm:pt modelId="{8BE301A9-7632-4E6C-B5E8-62A3A0E6C7C9}">
      <dgm:prSet custT="1"/>
      <dgm:spPr/>
      <dgm:t>
        <a:bodyPr/>
        <a:lstStyle/>
        <a:p>
          <a:r>
            <a:rPr lang="ru-RU" sz="1800" baseline="0" dirty="0" smtClean="0">
              <a:solidFill>
                <a:srgbClr val="002060"/>
              </a:solidFill>
              <a:latin typeface="Times New Roman" panose="02020603050405020304" pitchFamily="18" charset="0"/>
              <a:cs typeface="Times New Roman" panose="02020603050405020304" pitchFamily="18" charset="0"/>
            </a:rPr>
            <a:t>Указы Президента Российской Федерации от 7 мая 2012  №596-606, от 21 августа 2012 №1199, от 10 сентября 2012 № 1276, от 28 апреля 2008 №607, от 07 мая 2018 года №204, от 21.07.2020 №474 </a:t>
          </a:r>
        </a:p>
      </dgm:t>
    </dgm:pt>
    <dgm:pt modelId="{EC0C12BA-8670-433B-B6CA-90D23013FF12}" type="parTrans" cxnId="{CFB44FF3-0613-48E8-AF82-05AC33CDE2C3}">
      <dgm:prSet/>
      <dgm:spPr/>
      <dgm:t>
        <a:bodyPr/>
        <a:lstStyle/>
        <a:p>
          <a:endParaRPr lang="ru-RU"/>
        </a:p>
      </dgm:t>
    </dgm:pt>
    <dgm:pt modelId="{31529DF4-2E0A-44C8-9035-38A01D6380EF}" type="sibTrans" cxnId="{CFB44FF3-0613-48E8-AF82-05AC33CDE2C3}">
      <dgm:prSet/>
      <dgm:spPr/>
      <dgm:t>
        <a:bodyPr/>
        <a:lstStyle/>
        <a:p>
          <a:endParaRPr lang="ru-RU"/>
        </a:p>
      </dgm:t>
    </dgm:pt>
    <dgm:pt modelId="{149A6ACB-E92C-420D-8CDA-1E17C73EBE2D}">
      <dgm:prSet custT="1"/>
      <dgm:spPr/>
      <dgm:t>
        <a:bodyPr/>
        <a:lstStyle/>
        <a:p>
          <a:r>
            <a:rPr lang="ru-RU" sz="1800" baseline="0" dirty="0" smtClean="0">
              <a:solidFill>
                <a:srgbClr val="002060"/>
              </a:solidFill>
              <a:latin typeface="Times New Roman" panose="02020603050405020304" pitchFamily="18" charset="0"/>
              <a:cs typeface="Times New Roman" panose="02020603050405020304" pitchFamily="18" charset="0"/>
            </a:rPr>
            <a:t>Нормативно правовые акты Совета Депутатов и Администрации городского округа Лотошино Московской области  </a:t>
          </a:r>
          <a:endParaRPr lang="ru-RU" sz="1800" baseline="0" dirty="0">
            <a:solidFill>
              <a:srgbClr val="002060"/>
            </a:solidFill>
            <a:latin typeface="Times New Roman" panose="02020603050405020304" pitchFamily="18" charset="0"/>
            <a:cs typeface="Times New Roman" panose="02020603050405020304" pitchFamily="18" charset="0"/>
          </a:endParaRPr>
        </a:p>
      </dgm:t>
    </dgm:pt>
    <dgm:pt modelId="{97974D54-AD13-45F4-B305-1CF8E668AC98}" type="parTrans" cxnId="{1E0E5089-EF00-460A-A17C-6E7F2E74FF28}">
      <dgm:prSet/>
      <dgm:spPr/>
      <dgm:t>
        <a:bodyPr/>
        <a:lstStyle/>
        <a:p>
          <a:endParaRPr lang="ru-RU"/>
        </a:p>
      </dgm:t>
    </dgm:pt>
    <dgm:pt modelId="{642914DB-7ECF-45CD-BB40-CEB97E94D313}" type="sibTrans" cxnId="{1E0E5089-EF00-460A-A17C-6E7F2E74FF28}">
      <dgm:prSet/>
      <dgm:spPr/>
      <dgm:t>
        <a:bodyPr/>
        <a:lstStyle/>
        <a:p>
          <a:endParaRPr lang="ru-RU"/>
        </a:p>
      </dgm:t>
    </dgm:pt>
    <dgm:pt modelId="{0D6D8A25-2C95-43CA-857F-DBBCE9BDC155}">
      <dgm:prSet custT="1"/>
      <dgm:spPr/>
      <dgm:t>
        <a:bodyPr/>
        <a:lstStyle/>
        <a:p>
          <a:r>
            <a:rPr lang="ru-RU" sz="1800" baseline="0" dirty="0" smtClean="0">
              <a:solidFill>
                <a:srgbClr val="002060"/>
              </a:solidFill>
              <a:latin typeface="Times New Roman" panose="02020603050405020304" pitchFamily="18" charset="0"/>
              <a:cs typeface="Times New Roman" panose="02020603050405020304" pitchFamily="18" charset="0"/>
            </a:rPr>
            <a:t>Методические рекомендации МЭФ МО по составлению и исполнению местных бюджетов на основе муниципальных программ</a:t>
          </a:r>
          <a:endParaRPr lang="ru-RU" sz="1800" baseline="0" dirty="0">
            <a:solidFill>
              <a:srgbClr val="002060"/>
            </a:solidFill>
            <a:latin typeface="Times New Roman" panose="02020603050405020304" pitchFamily="18" charset="0"/>
            <a:cs typeface="Times New Roman" panose="02020603050405020304" pitchFamily="18" charset="0"/>
          </a:endParaRPr>
        </a:p>
      </dgm:t>
    </dgm:pt>
    <dgm:pt modelId="{69BFCD75-CE83-4016-8488-CDE0EA15FBA4}" type="parTrans" cxnId="{A928CA5B-C9D6-4742-B0D0-CB3485BB9AF4}">
      <dgm:prSet/>
      <dgm:spPr/>
      <dgm:t>
        <a:bodyPr/>
        <a:lstStyle/>
        <a:p>
          <a:endParaRPr lang="ru-RU"/>
        </a:p>
      </dgm:t>
    </dgm:pt>
    <dgm:pt modelId="{300A4578-7960-4D7B-9DE7-B2B36B3DBA5F}" type="sibTrans" cxnId="{A928CA5B-C9D6-4742-B0D0-CB3485BB9AF4}">
      <dgm:prSet/>
      <dgm:spPr/>
      <dgm:t>
        <a:bodyPr/>
        <a:lstStyle/>
        <a:p>
          <a:endParaRPr lang="ru-RU"/>
        </a:p>
      </dgm:t>
    </dgm:pt>
    <dgm:pt modelId="{660D0333-C3D1-48CF-BCEE-A0DDEEF3EB14}">
      <dgm:prSet custT="1"/>
      <dgm:spPr/>
      <dgm:t>
        <a:bodyPr/>
        <a:lstStyle/>
        <a:p>
          <a:r>
            <a:rPr lang="ru-RU" sz="1800" baseline="0" dirty="0" smtClean="0">
              <a:solidFill>
                <a:srgbClr val="002060"/>
              </a:solidFill>
              <a:latin typeface="Times New Roman" panose="02020603050405020304" pitchFamily="18" charset="0"/>
              <a:cs typeface="Times New Roman" panose="02020603050405020304" pitchFamily="18" charset="0"/>
            </a:rPr>
            <a:t>Законодательство Российской Федерации и Московской области о налогах и сборах  </a:t>
          </a:r>
        </a:p>
      </dgm:t>
    </dgm:pt>
    <dgm:pt modelId="{326EF935-E437-496D-B869-FB32FA05B59B}" type="parTrans" cxnId="{AA2759F7-A32B-4B7F-939F-CF804C7DCF6C}">
      <dgm:prSet/>
      <dgm:spPr/>
      <dgm:t>
        <a:bodyPr/>
        <a:lstStyle/>
        <a:p>
          <a:endParaRPr lang="ru-RU"/>
        </a:p>
      </dgm:t>
    </dgm:pt>
    <dgm:pt modelId="{19AEE61A-7E41-4382-9429-AF60C31F1DC3}" type="sibTrans" cxnId="{AA2759F7-A32B-4B7F-939F-CF804C7DCF6C}">
      <dgm:prSet/>
      <dgm:spPr/>
      <dgm:t>
        <a:bodyPr/>
        <a:lstStyle/>
        <a:p>
          <a:endParaRPr lang="ru-RU"/>
        </a:p>
      </dgm:t>
    </dgm:pt>
    <dgm:pt modelId="{57805A1F-E0AB-45AE-8B7F-BA294F8384A0}">
      <dgm:prSet custT="1"/>
      <dgm:spPr/>
      <dgm:t>
        <a:bodyPr/>
        <a:lstStyle/>
        <a:p>
          <a:r>
            <a:rPr lang="ru-RU" sz="1800" baseline="0" dirty="0" smtClean="0">
              <a:solidFill>
                <a:srgbClr val="002060"/>
              </a:solidFill>
              <a:latin typeface="Times New Roman" panose="02020603050405020304" pitchFamily="18" charset="0"/>
              <a:cs typeface="Times New Roman" panose="02020603050405020304" pitchFamily="18" charset="0"/>
            </a:rPr>
            <a:t>Федеральный закон от 28 июня 2014 № 172- ФЗ «О стратегическом планировании в Российской Федерации»</a:t>
          </a:r>
          <a:endParaRPr lang="ru-RU" sz="1800" baseline="0" dirty="0">
            <a:solidFill>
              <a:srgbClr val="002060"/>
            </a:solidFill>
            <a:latin typeface="Times New Roman" panose="02020603050405020304" pitchFamily="18" charset="0"/>
            <a:cs typeface="Times New Roman" panose="02020603050405020304" pitchFamily="18" charset="0"/>
          </a:endParaRPr>
        </a:p>
      </dgm:t>
    </dgm:pt>
    <dgm:pt modelId="{3CD8E948-497E-40B0-B23E-E3F21E989F8E}" type="parTrans" cxnId="{524830BF-FE45-4BBA-8EA6-14D36ADEA2A9}">
      <dgm:prSet/>
      <dgm:spPr/>
      <dgm:t>
        <a:bodyPr/>
        <a:lstStyle/>
        <a:p>
          <a:endParaRPr lang="ru-RU"/>
        </a:p>
      </dgm:t>
    </dgm:pt>
    <dgm:pt modelId="{9198F45B-5721-4631-9100-C5F42D3E6F7B}" type="sibTrans" cxnId="{524830BF-FE45-4BBA-8EA6-14D36ADEA2A9}">
      <dgm:prSet/>
      <dgm:spPr/>
      <dgm:t>
        <a:bodyPr/>
        <a:lstStyle/>
        <a:p>
          <a:endParaRPr lang="ru-RU"/>
        </a:p>
      </dgm:t>
    </dgm:pt>
    <dgm:pt modelId="{56A4F1C9-73A2-405A-ADA2-4DE5B90E49BA}" type="pres">
      <dgm:prSet presAssocID="{20925B0C-3644-4AE6-B483-A2716E44970C}" presName="Name0" presStyleCnt="0">
        <dgm:presLayoutVars>
          <dgm:chMax val="7"/>
          <dgm:chPref val="7"/>
          <dgm:dir/>
        </dgm:presLayoutVars>
      </dgm:prSet>
      <dgm:spPr/>
      <dgm:t>
        <a:bodyPr/>
        <a:lstStyle/>
        <a:p>
          <a:endParaRPr lang="ru-RU"/>
        </a:p>
      </dgm:t>
    </dgm:pt>
    <dgm:pt modelId="{C5A17E2A-D912-498E-9DEA-B8F96A7ADCA8}" type="pres">
      <dgm:prSet presAssocID="{20925B0C-3644-4AE6-B483-A2716E44970C}" presName="Name1" presStyleCnt="0"/>
      <dgm:spPr/>
      <dgm:t>
        <a:bodyPr/>
        <a:lstStyle/>
        <a:p>
          <a:endParaRPr lang="ru-RU"/>
        </a:p>
      </dgm:t>
    </dgm:pt>
    <dgm:pt modelId="{64089763-5641-47D9-9F30-0C2045D082A9}" type="pres">
      <dgm:prSet presAssocID="{20925B0C-3644-4AE6-B483-A2716E44970C}" presName="cycle" presStyleCnt="0"/>
      <dgm:spPr/>
      <dgm:t>
        <a:bodyPr/>
        <a:lstStyle/>
        <a:p>
          <a:endParaRPr lang="ru-RU"/>
        </a:p>
      </dgm:t>
    </dgm:pt>
    <dgm:pt modelId="{1E3EF0E9-E483-42BC-9DB1-A49844D292C8}" type="pres">
      <dgm:prSet presAssocID="{20925B0C-3644-4AE6-B483-A2716E44970C}" presName="srcNode" presStyleLbl="node1" presStyleIdx="0" presStyleCnt="7"/>
      <dgm:spPr/>
      <dgm:t>
        <a:bodyPr/>
        <a:lstStyle/>
        <a:p>
          <a:endParaRPr lang="ru-RU"/>
        </a:p>
      </dgm:t>
    </dgm:pt>
    <dgm:pt modelId="{C32DECE0-4BA4-4E4E-A718-FA7E90D1158D}" type="pres">
      <dgm:prSet presAssocID="{20925B0C-3644-4AE6-B483-A2716E44970C}" presName="conn" presStyleLbl="parChTrans1D2" presStyleIdx="0" presStyleCnt="1"/>
      <dgm:spPr/>
      <dgm:t>
        <a:bodyPr/>
        <a:lstStyle/>
        <a:p>
          <a:endParaRPr lang="ru-RU"/>
        </a:p>
      </dgm:t>
    </dgm:pt>
    <dgm:pt modelId="{3249F118-C882-4CCF-ACA0-578B74134ECE}" type="pres">
      <dgm:prSet presAssocID="{20925B0C-3644-4AE6-B483-A2716E44970C}" presName="extraNode" presStyleLbl="node1" presStyleIdx="0" presStyleCnt="7"/>
      <dgm:spPr/>
      <dgm:t>
        <a:bodyPr/>
        <a:lstStyle/>
        <a:p>
          <a:endParaRPr lang="ru-RU"/>
        </a:p>
      </dgm:t>
    </dgm:pt>
    <dgm:pt modelId="{D85BB5F4-484C-4B8E-87F3-4488407C1BF6}" type="pres">
      <dgm:prSet presAssocID="{20925B0C-3644-4AE6-B483-A2716E44970C}" presName="dstNode" presStyleLbl="node1" presStyleIdx="0" presStyleCnt="7"/>
      <dgm:spPr/>
      <dgm:t>
        <a:bodyPr/>
        <a:lstStyle/>
        <a:p>
          <a:endParaRPr lang="ru-RU"/>
        </a:p>
      </dgm:t>
    </dgm:pt>
    <dgm:pt modelId="{556AFEF5-3F6F-43FE-961F-5A03D8F2F7E2}" type="pres">
      <dgm:prSet presAssocID="{6075E3E3-4707-4FC8-A609-81D3BD8782E3}" presName="text_1" presStyleLbl="node1" presStyleIdx="0" presStyleCnt="7" custScaleX="99415" custScaleY="126522" custLinFactNeighborX="-1467" custLinFactNeighborY="-21688">
        <dgm:presLayoutVars>
          <dgm:bulletEnabled val="1"/>
        </dgm:presLayoutVars>
      </dgm:prSet>
      <dgm:spPr/>
      <dgm:t>
        <a:bodyPr/>
        <a:lstStyle/>
        <a:p>
          <a:endParaRPr lang="ru-RU"/>
        </a:p>
      </dgm:t>
    </dgm:pt>
    <dgm:pt modelId="{C46DA4E7-E82E-4D30-B8D1-05C769F0D997}" type="pres">
      <dgm:prSet presAssocID="{6075E3E3-4707-4FC8-A609-81D3BD8782E3}" presName="accent_1" presStyleCnt="0"/>
      <dgm:spPr/>
      <dgm:t>
        <a:bodyPr/>
        <a:lstStyle/>
        <a:p>
          <a:endParaRPr lang="ru-RU"/>
        </a:p>
      </dgm:t>
    </dgm:pt>
    <dgm:pt modelId="{79E9BCAE-4DDE-4FBE-9B3B-32FDB1E10018}" type="pres">
      <dgm:prSet presAssocID="{6075E3E3-4707-4FC8-A609-81D3BD8782E3}" presName="accentRepeatNode" presStyleLbl="solidFgAcc1" presStyleIdx="0" presStyleCnt="7" custLinFactNeighborX="-13674" custLinFactNeighborY="-17959">
        <dgm:style>
          <a:lnRef idx="2">
            <a:schemeClr val="accent3"/>
          </a:lnRef>
          <a:fillRef idx="1">
            <a:schemeClr val="lt1"/>
          </a:fillRef>
          <a:effectRef idx="0">
            <a:schemeClr val="accent3"/>
          </a:effectRef>
          <a:fontRef idx="minor">
            <a:schemeClr val="dk1"/>
          </a:fontRef>
        </dgm:style>
      </dgm:prSet>
      <dgm:spPr>
        <a:blipFill rotWithShape="0">
          <a:blip xmlns:r="http://schemas.openxmlformats.org/officeDocument/2006/relationships" r:embed="rId1"/>
          <a:stretch>
            <a:fillRect/>
          </a:stretch>
        </a:blipFill>
      </dgm:spPr>
      <dgm:t>
        <a:bodyPr/>
        <a:lstStyle/>
        <a:p>
          <a:endParaRPr lang="ru-RU"/>
        </a:p>
      </dgm:t>
    </dgm:pt>
    <dgm:pt modelId="{33EF65C2-82A5-401C-BEB7-640C0DB4EB45}" type="pres">
      <dgm:prSet presAssocID="{8BE301A9-7632-4E6C-B5E8-62A3A0E6C7C9}" presName="text_2" presStyleLbl="node1" presStyleIdx="1" presStyleCnt="7" custScaleX="98427" custScaleY="150195" custLinFactNeighborX="-493" custLinFactNeighborY="20941">
        <dgm:presLayoutVars>
          <dgm:bulletEnabled val="1"/>
        </dgm:presLayoutVars>
      </dgm:prSet>
      <dgm:spPr/>
      <dgm:t>
        <a:bodyPr/>
        <a:lstStyle/>
        <a:p>
          <a:endParaRPr lang="ru-RU"/>
        </a:p>
      </dgm:t>
    </dgm:pt>
    <dgm:pt modelId="{E995B9B0-5AF5-49FB-9C07-C1D7CA293820}" type="pres">
      <dgm:prSet presAssocID="{8BE301A9-7632-4E6C-B5E8-62A3A0E6C7C9}" presName="accent_2" presStyleCnt="0"/>
      <dgm:spPr/>
      <dgm:t>
        <a:bodyPr/>
        <a:lstStyle/>
        <a:p>
          <a:endParaRPr lang="ru-RU"/>
        </a:p>
      </dgm:t>
    </dgm:pt>
    <dgm:pt modelId="{A6F1FD4C-BBD7-41A7-803C-E1147161483A}" type="pres">
      <dgm:prSet presAssocID="{8BE301A9-7632-4E6C-B5E8-62A3A0E6C7C9}" presName="accentRepeatNode" presStyleLbl="solidFgAcc1" presStyleIdx="1" presStyleCnt="7" custScaleX="123908" custScaleY="122423" custLinFactNeighborX="-1815" custLinFactNeighborY="17886">
        <dgm:style>
          <a:lnRef idx="2">
            <a:schemeClr val="accent3"/>
          </a:lnRef>
          <a:fillRef idx="1">
            <a:schemeClr val="lt1"/>
          </a:fillRef>
          <a:effectRef idx="0">
            <a:schemeClr val="accent3"/>
          </a:effectRef>
          <a:fontRef idx="minor">
            <a:schemeClr val="dk1"/>
          </a:fontRef>
        </dgm:style>
      </dgm:prSet>
      <dgm:spPr>
        <a:blipFill rotWithShape="0">
          <a:blip xmlns:r="http://schemas.openxmlformats.org/officeDocument/2006/relationships" r:embed="rId1"/>
          <a:stretch>
            <a:fillRect/>
          </a:stretch>
        </a:blipFill>
      </dgm:spPr>
      <dgm:t>
        <a:bodyPr/>
        <a:lstStyle/>
        <a:p>
          <a:endParaRPr lang="ru-RU"/>
        </a:p>
      </dgm:t>
    </dgm:pt>
    <dgm:pt modelId="{ABBF2E3B-4FFC-48C4-BB1A-0ED31BE4D313}" type="pres">
      <dgm:prSet presAssocID="{D2A575A4-732D-4B0F-B7F9-5E0EFDAAC55B}" presName="text_3" presStyleLbl="node1" presStyleIdx="2" presStyleCnt="7" custScaleX="95928" custScaleY="136290" custLinFactY="89217" custLinFactNeighborX="831" custLinFactNeighborY="100000">
        <dgm:presLayoutVars>
          <dgm:bulletEnabled val="1"/>
        </dgm:presLayoutVars>
      </dgm:prSet>
      <dgm:spPr/>
      <dgm:t>
        <a:bodyPr/>
        <a:lstStyle/>
        <a:p>
          <a:endParaRPr lang="ru-RU"/>
        </a:p>
      </dgm:t>
    </dgm:pt>
    <dgm:pt modelId="{C03C8E2A-7C12-49FD-B43D-A0B9A66CBEA9}" type="pres">
      <dgm:prSet presAssocID="{D2A575A4-732D-4B0F-B7F9-5E0EFDAAC55B}" presName="accent_3" presStyleCnt="0"/>
      <dgm:spPr/>
      <dgm:t>
        <a:bodyPr/>
        <a:lstStyle/>
        <a:p>
          <a:endParaRPr lang="ru-RU"/>
        </a:p>
      </dgm:t>
    </dgm:pt>
    <dgm:pt modelId="{6C926FC9-5207-41FE-9451-533B7013EEAA}" type="pres">
      <dgm:prSet presAssocID="{D2A575A4-732D-4B0F-B7F9-5E0EFDAAC55B}" presName="accentRepeatNode" presStyleLbl="solidFgAcc1" presStyleIdx="2" presStyleCnt="7" custLinFactNeighborX="-17294" custLinFactNeighborY="31396"/>
      <dgm:spPr/>
      <dgm:t>
        <a:bodyPr/>
        <a:lstStyle/>
        <a:p>
          <a:endParaRPr lang="ru-RU"/>
        </a:p>
      </dgm:t>
    </dgm:pt>
    <dgm:pt modelId="{34018CBE-49FE-44FE-8FDB-9D689DD85C76}" type="pres">
      <dgm:prSet presAssocID="{57805A1F-E0AB-45AE-8B7F-BA294F8384A0}" presName="text_4" presStyleLbl="node1" presStyleIdx="3" presStyleCnt="7" custScaleX="99052" custScaleY="117675" custLinFactY="-26005" custLinFactNeighborX="-1241" custLinFactNeighborY="-100000">
        <dgm:presLayoutVars>
          <dgm:bulletEnabled val="1"/>
        </dgm:presLayoutVars>
      </dgm:prSet>
      <dgm:spPr/>
      <dgm:t>
        <a:bodyPr/>
        <a:lstStyle/>
        <a:p>
          <a:endParaRPr lang="ru-RU"/>
        </a:p>
      </dgm:t>
    </dgm:pt>
    <dgm:pt modelId="{8B29E176-CB4B-46D9-9CE3-623611BBF259}" type="pres">
      <dgm:prSet presAssocID="{57805A1F-E0AB-45AE-8B7F-BA294F8384A0}" presName="accent_4" presStyleCnt="0"/>
      <dgm:spPr/>
    </dgm:pt>
    <dgm:pt modelId="{A54A1981-F295-47B1-BA17-369F71676F18}" type="pres">
      <dgm:prSet presAssocID="{57805A1F-E0AB-45AE-8B7F-BA294F8384A0}" presName="accentRepeatNode" presStyleLbl="solidFgAcc1" presStyleIdx="3" presStyleCnt="7" custFlipVert="1" custFlipHor="0" custScaleX="28286" custScaleY="49665" custLinFactNeighborX="-3046" custLinFactNeighborY="33691"/>
      <dgm:spPr>
        <a:prstGeom prst="flowChartConnector">
          <a:avLst/>
        </a:prstGeom>
      </dgm:spPr>
      <dgm:t>
        <a:bodyPr/>
        <a:lstStyle/>
        <a:p>
          <a:endParaRPr lang="ru-RU"/>
        </a:p>
      </dgm:t>
    </dgm:pt>
    <dgm:pt modelId="{294E9B3E-C859-4E83-B81C-E2E47B08CAC3}" type="pres">
      <dgm:prSet presAssocID="{660D0333-C3D1-48CF-BCEE-A0DDEEF3EB14}" presName="text_5" presStyleLbl="node1" presStyleIdx="4" presStyleCnt="7" custScaleX="97148" custScaleY="112422" custLinFactNeighborX="222" custLinFactNeighborY="37464">
        <dgm:presLayoutVars>
          <dgm:bulletEnabled val="1"/>
        </dgm:presLayoutVars>
      </dgm:prSet>
      <dgm:spPr/>
      <dgm:t>
        <a:bodyPr/>
        <a:lstStyle/>
        <a:p>
          <a:endParaRPr lang="ru-RU"/>
        </a:p>
      </dgm:t>
    </dgm:pt>
    <dgm:pt modelId="{3B28B3D2-9E65-42FC-BB4D-DB360DFCD93D}" type="pres">
      <dgm:prSet presAssocID="{660D0333-C3D1-48CF-BCEE-A0DDEEF3EB14}" presName="accent_5" presStyleCnt="0"/>
      <dgm:spPr/>
      <dgm:t>
        <a:bodyPr/>
        <a:lstStyle/>
        <a:p>
          <a:endParaRPr lang="ru-RU"/>
        </a:p>
      </dgm:t>
    </dgm:pt>
    <dgm:pt modelId="{949AC2A6-CD90-4D44-84C5-E8EE31E6FA93}" type="pres">
      <dgm:prSet presAssocID="{660D0333-C3D1-48CF-BCEE-A0DDEEF3EB14}" presName="accentRepeatNode" presStyleLbl="solidFgAcc1" presStyleIdx="4" presStyleCnt="7" custLinFactNeighborX="7687" custLinFactNeighborY="24329">
        <dgm:style>
          <a:lnRef idx="2">
            <a:schemeClr val="accent3"/>
          </a:lnRef>
          <a:fillRef idx="1">
            <a:schemeClr val="lt1"/>
          </a:fillRef>
          <a:effectRef idx="0">
            <a:schemeClr val="accent3"/>
          </a:effectRef>
          <a:fontRef idx="minor">
            <a:schemeClr val="dk1"/>
          </a:fontRef>
        </dgm:style>
      </dgm:prSet>
      <dgm:spPr>
        <a:blipFill rotWithShape="0">
          <a:blip xmlns:r="http://schemas.openxmlformats.org/officeDocument/2006/relationships" r:embed="rId2"/>
          <a:stretch>
            <a:fillRect/>
          </a:stretch>
        </a:blipFill>
      </dgm:spPr>
      <dgm:t>
        <a:bodyPr/>
        <a:lstStyle/>
        <a:p>
          <a:endParaRPr lang="ru-RU"/>
        </a:p>
      </dgm:t>
    </dgm:pt>
    <dgm:pt modelId="{5A0CBBB0-1606-4723-8C2A-CAE58EECC452}" type="pres">
      <dgm:prSet presAssocID="{149A6ACB-E92C-420D-8CDA-1E17C73EBE2D}" presName="text_6" presStyleLbl="node1" presStyleIdx="5" presStyleCnt="7" custAng="0" custScaleX="97625" custScaleY="102510" custLinFactNeighborX="111" custLinFactNeighborY="20687">
        <dgm:presLayoutVars>
          <dgm:bulletEnabled val="1"/>
        </dgm:presLayoutVars>
      </dgm:prSet>
      <dgm:spPr/>
      <dgm:t>
        <a:bodyPr/>
        <a:lstStyle/>
        <a:p>
          <a:endParaRPr lang="ru-RU"/>
        </a:p>
      </dgm:t>
    </dgm:pt>
    <dgm:pt modelId="{86F5BA0D-F85F-4A03-B4EF-B3D1CC86B502}" type="pres">
      <dgm:prSet presAssocID="{149A6ACB-E92C-420D-8CDA-1E17C73EBE2D}" presName="accent_6" presStyleCnt="0"/>
      <dgm:spPr/>
      <dgm:t>
        <a:bodyPr/>
        <a:lstStyle/>
        <a:p>
          <a:endParaRPr lang="ru-RU"/>
        </a:p>
      </dgm:t>
    </dgm:pt>
    <dgm:pt modelId="{79B217AD-6FF1-4D1F-9A9D-87B383E2D2D4}" type="pres">
      <dgm:prSet presAssocID="{149A6ACB-E92C-420D-8CDA-1E17C73EBE2D}" presName="accentRepeatNode" presStyleLbl="solidFgAcc1" presStyleIdx="5" presStyleCnt="7" custScaleX="96125" custScaleY="90311" custLinFactNeighborX="20469" custLinFactNeighborY="10171">
        <dgm:style>
          <a:lnRef idx="2">
            <a:schemeClr val="accent3"/>
          </a:lnRef>
          <a:fillRef idx="1">
            <a:schemeClr val="lt1"/>
          </a:fillRef>
          <a:effectRef idx="0">
            <a:schemeClr val="accent3"/>
          </a:effectRef>
          <a:fontRef idx="minor">
            <a:schemeClr val="dk1"/>
          </a:fontRef>
        </dgm:style>
      </dgm:prSet>
      <dgm:spPr>
        <a:blipFill rotWithShape="0">
          <a:blip xmlns:r="http://schemas.openxmlformats.org/officeDocument/2006/relationships" r:embed="rId3"/>
          <a:stretch>
            <a:fillRect/>
          </a:stretch>
        </a:blipFill>
      </dgm:spPr>
      <dgm:t>
        <a:bodyPr/>
        <a:lstStyle/>
        <a:p>
          <a:endParaRPr lang="ru-RU"/>
        </a:p>
      </dgm:t>
    </dgm:pt>
    <dgm:pt modelId="{16E166DD-9061-4EA9-892B-E16B3064797B}" type="pres">
      <dgm:prSet presAssocID="{0D6D8A25-2C95-43CA-857F-DBBCE9BDC155}" presName="text_7" presStyleLbl="node1" presStyleIdx="6" presStyleCnt="7" custScaleX="94873" custScaleY="125794" custLinFactNeighborX="1387" custLinFactNeighborY="11346">
        <dgm:presLayoutVars>
          <dgm:bulletEnabled val="1"/>
        </dgm:presLayoutVars>
      </dgm:prSet>
      <dgm:spPr/>
      <dgm:t>
        <a:bodyPr/>
        <a:lstStyle/>
        <a:p>
          <a:endParaRPr lang="ru-RU"/>
        </a:p>
      </dgm:t>
    </dgm:pt>
    <dgm:pt modelId="{3C06CEF9-F30D-4848-9A6E-F027B123B850}" type="pres">
      <dgm:prSet presAssocID="{0D6D8A25-2C95-43CA-857F-DBBCE9BDC155}" presName="accent_7" presStyleCnt="0"/>
      <dgm:spPr/>
      <dgm:t>
        <a:bodyPr/>
        <a:lstStyle/>
        <a:p>
          <a:endParaRPr lang="ru-RU"/>
        </a:p>
      </dgm:t>
    </dgm:pt>
    <dgm:pt modelId="{21989F83-A471-4F6C-A92F-F48CA5DE471A}" type="pres">
      <dgm:prSet presAssocID="{0D6D8A25-2C95-43CA-857F-DBBCE9BDC155}" presName="accentRepeatNode" presStyleLbl="solidFgAcc1" presStyleIdx="6" presStyleCnt="7" custLinFactNeighborX="55592" custLinFactNeighborY="8384">
        <dgm:style>
          <a:lnRef idx="2">
            <a:schemeClr val="accent3"/>
          </a:lnRef>
          <a:fillRef idx="1">
            <a:schemeClr val="lt1"/>
          </a:fillRef>
          <a:effectRef idx="0">
            <a:schemeClr val="accent3"/>
          </a:effectRef>
          <a:fontRef idx="minor">
            <a:schemeClr val="dk1"/>
          </a:fontRef>
        </dgm:style>
      </dgm:prSet>
      <dgm:spPr>
        <a:blipFill rotWithShape="0">
          <a:blip xmlns:r="http://schemas.openxmlformats.org/officeDocument/2006/relationships" r:embed="rId4"/>
          <a:stretch>
            <a:fillRect/>
          </a:stretch>
        </a:blipFill>
      </dgm:spPr>
      <dgm:t>
        <a:bodyPr/>
        <a:lstStyle/>
        <a:p>
          <a:endParaRPr lang="ru-RU"/>
        </a:p>
      </dgm:t>
    </dgm:pt>
  </dgm:ptLst>
  <dgm:cxnLst>
    <dgm:cxn modelId="{C10B82AE-5650-4B0A-B324-3132D8EB8BD0}" type="presOf" srcId="{D2A575A4-732D-4B0F-B7F9-5E0EFDAAC55B}" destId="{ABBF2E3B-4FFC-48C4-BB1A-0ED31BE4D313}" srcOrd="0" destOrd="0" presId="urn:microsoft.com/office/officeart/2008/layout/VerticalCurvedList"/>
    <dgm:cxn modelId="{40F1DF82-6BC7-49D5-87FD-47CDBDF7D77B}" type="presOf" srcId="{57805A1F-E0AB-45AE-8B7F-BA294F8384A0}" destId="{34018CBE-49FE-44FE-8FDB-9D689DD85C76}" srcOrd="0" destOrd="0" presId="urn:microsoft.com/office/officeart/2008/layout/VerticalCurvedList"/>
    <dgm:cxn modelId="{A928CA5B-C9D6-4742-B0D0-CB3485BB9AF4}" srcId="{20925B0C-3644-4AE6-B483-A2716E44970C}" destId="{0D6D8A25-2C95-43CA-857F-DBBCE9BDC155}" srcOrd="6" destOrd="0" parTransId="{69BFCD75-CE83-4016-8488-CDE0EA15FBA4}" sibTransId="{300A4578-7960-4D7B-9DE7-B2B36B3DBA5F}"/>
    <dgm:cxn modelId="{F039CB8E-ACEB-4F97-9A7B-5D1A750C94CF}" type="presOf" srcId="{8BE301A9-7632-4E6C-B5E8-62A3A0E6C7C9}" destId="{33EF65C2-82A5-401C-BEB7-640C0DB4EB45}" srcOrd="0" destOrd="0" presId="urn:microsoft.com/office/officeart/2008/layout/VerticalCurvedList"/>
    <dgm:cxn modelId="{1E0E5089-EF00-460A-A17C-6E7F2E74FF28}" srcId="{20925B0C-3644-4AE6-B483-A2716E44970C}" destId="{149A6ACB-E92C-420D-8CDA-1E17C73EBE2D}" srcOrd="5" destOrd="0" parTransId="{97974D54-AD13-45F4-B305-1CF8E668AC98}" sibTransId="{642914DB-7ECF-45CD-BB40-CEB97E94D313}"/>
    <dgm:cxn modelId="{B8491DB4-158A-40F1-AF04-3C582A297C78}" type="presOf" srcId="{6075E3E3-4707-4FC8-A609-81D3BD8782E3}" destId="{556AFEF5-3F6F-43FE-961F-5A03D8F2F7E2}" srcOrd="0" destOrd="0" presId="urn:microsoft.com/office/officeart/2008/layout/VerticalCurvedList"/>
    <dgm:cxn modelId="{414CAAA3-3537-45E2-A3C9-5EAFE99D24E6}" type="presOf" srcId="{20925B0C-3644-4AE6-B483-A2716E44970C}" destId="{56A4F1C9-73A2-405A-ADA2-4DE5B90E49BA}" srcOrd="0" destOrd="0" presId="urn:microsoft.com/office/officeart/2008/layout/VerticalCurvedList"/>
    <dgm:cxn modelId="{C1CCFDDB-160C-45B2-824C-5623AD613D9D}" type="presOf" srcId="{0D6D8A25-2C95-43CA-857F-DBBCE9BDC155}" destId="{16E166DD-9061-4EA9-892B-E16B3064797B}" srcOrd="0" destOrd="0" presId="urn:microsoft.com/office/officeart/2008/layout/VerticalCurvedList"/>
    <dgm:cxn modelId="{5CB5B0E9-89E0-4A07-AB12-6B74A0E3CD97}" srcId="{20925B0C-3644-4AE6-B483-A2716E44970C}" destId="{D2A575A4-732D-4B0F-B7F9-5E0EFDAAC55B}" srcOrd="2" destOrd="0" parTransId="{98852F4E-08FF-443B-975F-7D308D44D082}" sibTransId="{3B52E102-DC53-4B47-ACDC-C29AB79362F4}"/>
    <dgm:cxn modelId="{06A86834-1198-4029-8E84-8B03DA00FAE7}" type="presOf" srcId="{149A6ACB-E92C-420D-8CDA-1E17C73EBE2D}" destId="{5A0CBBB0-1606-4723-8C2A-CAE58EECC452}" srcOrd="0" destOrd="0" presId="urn:microsoft.com/office/officeart/2008/layout/VerticalCurvedList"/>
    <dgm:cxn modelId="{5D618CCF-53A0-475D-BAB1-DFD6304AB2E6}" type="presOf" srcId="{660D0333-C3D1-48CF-BCEE-A0DDEEF3EB14}" destId="{294E9B3E-C859-4E83-B81C-E2E47B08CAC3}" srcOrd="0" destOrd="0" presId="urn:microsoft.com/office/officeart/2008/layout/VerticalCurvedList"/>
    <dgm:cxn modelId="{524830BF-FE45-4BBA-8EA6-14D36ADEA2A9}" srcId="{20925B0C-3644-4AE6-B483-A2716E44970C}" destId="{57805A1F-E0AB-45AE-8B7F-BA294F8384A0}" srcOrd="3" destOrd="0" parTransId="{3CD8E948-497E-40B0-B23E-E3F21E989F8E}" sibTransId="{9198F45B-5721-4631-9100-C5F42D3E6F7B}"/>
    <dgm:cxn modelId="{AA2759F7-A32B-4B7F-939F-CF804C7DCF6C}" srcId="{20925B0C-3644-4AE6-B483-A2716E44970C}" destId="{660D0333-C3D1-48CF-BCEE-A0DDEEF3EB14}" srcOrd="4" destOrd="0" parTransId="{326EF935-E437-496D-B869-FB32FA05B59B}" sibTransId="{19AEE61A-7E41-4382-9429-AF60C31F1DC3}"/>
    <dgm:cxn modelId="{70292C4A-7A0B-46DF-BBAF-E163C9CF0CF9}" type="presOf" srcId="{A36C632C-61DB-4D17-AC74-3E5E3CA526D5}" destId="{C32DECE0-4BA4-4E4E-A718-FA7E90D1158D}" srcOrd="0" destOrd="0" presId="urn:microsoft.com/office/officeart/2008/layout/VerticalCurvedList"/>
    <dgm:cxn modelId="{CFB44FF3-0613-48E8-AF82-05AC33CDE2C3}" srcId="{20925B0C-3644-4AE6-B483-A2716E44970C}" destId="{8BE301A9-7632-4E6C-B5E8-62A3A0E6C7C9}" srcOrd="1" destOrd="0" parTransId="{EC0C12BA-8670-433B-B6CA-90D23013FF12}" sibTransId="{31529DF4-2E0A-44C8-9035-38A01D6380EF}"/>
    <dgm:cxn modelId="{60931383-FEDC-4E8C-8EA7-72AC7B79F7D7}" srcId="{20925B0C-3644-4AE6-B483-A2716E44970C}" destId="{6075E3E3-4707-4FC8-A609-81D3BD8782E3}" srcOrd="0" destOrd="0" parTransId="{9A5139E5-A7B2-45BC-8CE5-B4EF0602E54E}" sibTransId="{A36C632C-61DB-4D17-AC74-3E5E3CA526D5}"/>
    <dgm:cxn modelId="{54B1281B-CF2F-4DF9-89FA-B27471DB1573}" type="presParOf" srcId="{56A4F1C9-73A2-405A-ADA2-4DE5B90E49BA}" destId="{C5A17E2A-D912-498E-9DEA-B8F96A7ADCA8}" srcOrd="0" destOrd="0" presId="urn:microsoft.com/office/officeart/2008/layout/VerticalCurvedList"/>
    <dgm:cxn modelId="{C02F8A28-80F4-40A0-9D07-6B648D79F422}" type="presParOf" srcId="{C5A17E2A-D912-498E-9DEA-B8F96A7ADCA8}" destId="{64089763-5641-47D9-9F30-0C2045D082A9}" srcOrd="0" destOrd="0" presId="urn:microsoft.com/office/officeart/2008/layout/VerticalCurvedList"/>
    <dgm:cxn modelId="{CC9906EC-CBA9-4AE8-A05A-57F8A9637308}" type="presParOf" srcId="{64089763-5641-47D9-9F30-0C2045D082A9}" destId="{1E3EF0E9-E483-42BC-9DB1-A49844D292C8}" srcOrd="0" destOrd="0" presId="urn:microsoft.com/office/officeart/2008/layout/VerticalCurvedList"/>
    <dgm:cxn modelId="{EDD89185-1145-43E1-B332-75181FDB6821}" type="presParOf" srcId="{64089763-5641-47D9-9F30-0C2045D082A9}" destId="{C32DECE0-4BA4-4E4E-A718-FA7E90D1158D}" srcOrd="1" destOrd="0" presId="urn:microsoft.com/office/officeart/2008/layout/VerticalCurvedList"/>
    <dgm:cxn modelId="{7395A8B8-A611-4661-82BB-4CEAA33E0C93}" type="presParOf" srcId="{64089763-5641-47D9-9F30-0C2045D082A9}" destId="{3249F118-C882-4CCF-ACA0-578B74134ECE}" srcOrd="2" destOrd="0" presId="urn:microsoft.com/office/officeart/2008/layout/VerticalCurvedList"/>
    <dgm:cxn modelId="{9D2525DF-47D4-4FF8-A379-4E833F67C982}" type="presParOf" srcId="{64089763-5641-47D9-9F30-0C2045D082A9}" destId="{D85BB5F4-484C-4B8E-87F3-4488407C1BF6}" srcOrd="3" destOrd="0" presId="urn:microsoft.com/office/officeart/2008/layout/VerticalCurvedList"/>
    <dgm:cxn modelId="{F9991A30-284C-49BE-AEA4-0AF538AA233E}" type="presParOf" srcId="{C5A17E2A-D912-498E-9DEA-B8F96A7ADCA8}" destId="{556AFEF5-3F6F-43FE-961F-5A03D8F2F7E2}" srcOrd="1" destOrd="0" presId="urn:microsoft.com/office/officeart/2008/layout/VerticalCurvedList"/>
    <dgm:cxn modelId="{DC3E1329-0A60-4ADC-AC97-F94EE3527695}" type="presParOf" srcId="{C5A17E2A-D912-498E-9DEA-B8F96A7ADCA8}" destId="{C46DA4E7-E82E-4D30-B8D1-05C769F0D997}" srcOrd="2" destOrd="0" presId="urn:microsoft.com/office/officeart/2008/layout/VerticalCurvedList"/>
    <dgm:cxn modelId="{4515B7DE-C9CB-40B7-AD00-321ACC2620C7}" type="presParOf" srcId="{C46DA4E7-E82E-4D30-B8D1-05C769F0D997}" destId="{79E9BCAE-4DDE-4FBE-9B3B-32FDB1E10018}" srcOrd="0" destOrd="0" presId="urn:microsoft.com/office/officeart/2008/layout/VerticalCurvedList"/>
    <dgm:cxn modelId="{B0A2EA11-31C3-4EA1-B519-89CCA1D23CD9}" type="presParOf" srcId="{C5A17E2A-D912-498E-9DEA-B8F96A7ADCA8}" destId="{33EF65C2-82A5-401C-BEB7-640C0DB4EB45}" srcOrd="3" destOrd="0" presId="urn:microsoft.com/office/officeart/2008/layout/VerticalCurvedList"/>
    <dgm:cxn modelId="{29040E5B-386E-47E4-A41C-1BBF17DDC778}" type="presParOf" srcId="{C5A17E2A-D912-498E-9DEA-B8F96A7ADCA8}" destId="{E995B9B0-5AF5-49FB-9C07-C1D7CA293820}" srcOrd="4" destOrd="0" presId="urn:microsoft.com/office/officeart/2008/layout/VerticalCurvedList"/>
    <dgm:cxn modelId="{863F59C1-203A-41DA-8C07-0A24F25C1A60}" type="presParOf" srcId="{E995B9B0-5AF5-49FB-9C07-C1D7CA293820}" destId="{A6F1FD4C-BBD7-41A7-803C-E1147161483A}" srcOrd="0" destOrd="0" presId="urn:microsoft.com/office/officeart/2008/layout/VerticalCurvedList"/>
    <dgm:cxn modelId="{D9C86265-A172-421D-BF6E-36145072B07B}" type="presParOf" srcId="{C5A17E2A-D912-498E-9DEA-B8F96A7ADCA8}" destId="{ABBF2E3B-4FFC-48C4-BB1A-0ED31BE4D313}" srcOrd="5" destOrd="0" presId="urn:microsoft.com/office/officeart/2008/layout/VerticalCurvedList"/>
    <dgm:cxn modelId="{AF4117D6-A3B9-49EC-99A2-517DE74F8AD3}" type="presParOf" srcId="{C5A17E2A-D912-498E-9DEA-B8F96A7ADCA8}" destId="{C03C8E2A-7C12-49FD-B43D-A0B9A66CBEA9}" srcOrd="6" destOrd="0" presId="urn:microsoft.com/office/officeart/2008/layout/VerticalCurvedList"/>
    <dgm:cxn modelId="{D50F98B8-9425-496F-BDBD-E6DFC87EBC0F}" type="presParOf" srcId="{C03C8E2A-7C12-49FD-B43D-A0B9A66CBEA9}" destId="{6C926FC9-5207-41FE-9451-533B7013EEAA}" srcOrd="0" destOrd="0" presId="urn:microsoft.com/office/officeart/2008/layout/VerticalCurvedList"/>
    <dgm:cxn modelId="{07F0AD7C-7D68-4971-976D-6348AE42860E}" type="presParOf" srcId="{C5A17E2A-D912-498E-9DEA-B8F96A7ADCA8}" destId="{34018CBE-49FE-44FE-8FDB-9D689DD85C76}" srcOrd="7" destOrd="0" presId="urn:microsoft.com/office/officeart/2008/layout/VerticalCurvedList"/>
    <dgm:cxn modelId="{174E2A36-81E2-4586-8E03-E8EAEB581FCE}" type="presParOf" srcId="{C5A17E2A-D912-498E-9DEA-B8F96A7ADCA8}" destId="{8B29E176-CB4B-46D9-9CE3-623611BBF259}" srcOrd="8" destOrd="0" presId="urn:microsoft.com/office/officeart/2008/layout/VerticalCurvedList"/>
    <dgm:cxn modelId="{C188CE1B-BCF2-474B-9BB0-F5661DA3CCEA}" type="presParOf" srcId="{8B29E176-CB4B-46D9-9CE3-623611BBF259}" destId="{A54A1981-F295-47B1-BA17-369F71676F18}" srcOrd="0" destOrd="0" presId="urn:microsoft.com/office/officeart/2008/layout/VerticalCurvedList"/>
    <dgm:cxn modelId="{6362D4DE-6E74-4E25-9242-658C5E9C63A9}" type="presParOf" srcId="{C5A17E2A-D912-498E-9DEA-B8F96A7ADCA8}" destId="{294E9B3E-C859-4E83-B81C-E2E47B08CAC3}" srcOrd="9" destOrd="0" presId="urn:microsoft.com/office/officeart/2008/layout/VerticalCurvedList"/>
    <dgm:cxn modelId="{588AEE2D-09CE-4C16-9564-5294D8C49DF9}" type="presParOf" srcId="{C5A17E2A-D912-498E-9DEA-B8F96A7ADCA8}" destId="{3B28B3D2-9E65-42FC-BB4D-DB360DFCD93D}" srcOrd="10" destOrd="0" presId="urn:microsoft.com/office/officeart/2008/layout/VerticalCurvedList"/>
    <dgm:cxn modelId="{7577435D-ABF1-4163-9E8B-BC11E21E2B86}" type="presParOf" srcId="{3B28B3D2-9E65-42FC-BB4D-DB360DFCD93D}" destId="{949AC2A6-CD90-4D44-84C5-E8EE31E6FA93}" srcOrd="0" destOrd="0" presId="urn:microsoft.com/office/officeart/2008/layout/VerticalCurvedList"/>
    <dgm:cxn modelId="{93A24AFC-7732-4515-872C-9D6DF62EE63A}" type="presParOf" srcId="{C5A17E2A-D912-498E-9DEA-B8F96A7ADCA8}" destId="{5A0CBBB0-1606-4723-8C2A-CAE58EECC452}" srcOrd="11" destOrd="0" presId="urn:microsoft.com/office/officeart/2008/layout/VerticalCurvedList"/>
    <dgm:cxn modelId="{7F55D433-568A-4177-84A6-3015DAD62CCC}" type="presParOf" srcId="{C5A17E2A-D912-498E-9DEA-B8F96A7ADCA8}" destId="{86F5BA0D-F85F-4A03-B4EF-B3D1CC86B502}" srcOrd="12" destOrd="0" presId="urn:microsoft.com/office/officeart/2008/layout/VerticalCurvedList"/>
    <dgm:cxn modelId="{E70FB05E-1DB4-4AF0-8D1A-119802533F8A}" type="presParOf" srcId="{86F5BA0D-F85F-4A03-B4EF-B3D1CC86B502}" destId="{79B217AD-6FF1-4D1F-9A9D-87B383E2D2D4}" srcOrd="0" destOrd="0" presId="urn:microsoft.com/office/officeart/2008/layout/VerticalCurvedList"/>
    <dgm:cxn modelId="{2FC4AB59-DDB2-459B-ACBE-4155A90F33D7}" type="presParOf" srcId="{C5A17E2A-D912-498E-9DEA-B8F96A7ADCA8}" destId="{16E166DD-9061-4EA9-892B-E16B3064797B}" srcOrd="13" destOrd="0" presId="urn:microsoft.com/office/officeart/2008/layout/VerticalCurvedList"/>
    <dgm:cxn modelId="{E48237DB-912A-4DA4-8AA4-64296F103209}" type="presParOf" srcId="{C5A17E2A-D912-498E-9DEA-B8F96A7ADCA8}" destId="{3C06CEF9-F30D-4848-9A6E-F027B123B850}" srcOrd="14" destOrd="0" presId="urn:microsoft.com/office/officeart/2008/layout/VerticalCurvedList"/>
    <dgm:cxn modelId="{462CFCE2-C75D-4794-AD94-0015816B426C}" type="presParOf" srcId="{3C06CEF9-F30D-4848-9A6E-F027B123B850}" destId="{21989F83-A471-4F6C-A92F-F48CA5DE471A}"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E1BD14-653F-47B3-BB46-667C8FB2497F}">
      <dsp:nvSpPr>
        <dsp:cNvPr id="0" name=""/>
        <dsp:cNvSpPr/>
      </dsp:nvSpPr>
      <dsp:spPr>
        <a:xfrm>
          <a:off x="2808313" y="2"/>
          <a:ext cx="1462286" cy="1470645"/>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50800" dist="38100" algn="l" rotWithShape="0">
            <a:prstClr val="black">
              <a:alpha val="40000"/>
            </a:prstClr>
          </a:outerShdw>
          <a:reflection blurRad="6350" stA="52000" endA="300" endPos="35000" dir="5400000" sy="-100000" algn="bl"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ru-RU" sz="1000" b="1" i="0" kern="1200" dirty="0" smtClean="0">
              <a:latin typeface="Times New Roman" panose="02020603050405020304" pitchFamily="18" charset="0"/>
              <a:cs typeface="Times New Roman" panose="02020603050405020304" pitchFamily="18" charset="0"/>
            </a:rPr>
            <a:t>РАЗРАБОТКА ПРОГНОЗА СОЦИАЛЬНО-ЭКОНОМИЧЕСКОГО РАЗВИТИЯ ГОРОДСКОГО ОКРУГА   НА ОЧЕРЕДНОЙ ФИНАНСОВЫЙ ГОД И ПЛАНОВЫЙ ПЕРИОД</a:t>
          </a:r>
          <a:endParaRPr lang="ru-RU" sz="1000" b="1" i="0" kern="1200" dirty="0">
            <a:latin typeface="Times New Roman" panose="02020603050405020304" pitchFamily="18" charset="0"/>
            <a:cs typeface="Times New Roman" panose="02020603050405020304" pitchFamily="18" charset="0"/>
          </a:endParaRPr>
        </a:p>
      </dsp:txBody>
      <dsp:txXfrm>
        <a:off x="2879696" y="71385"/>
        <a:ext cx="1319520" cy="1327879"/>
      </dsp:txXfrm>
    </dsp:sp>
    <dsp:sp modelId="{43434E4B-C4FB-4DAC-9533-71DBE9279538}">
      <dsp:nvSpPr>
        <dsp:cNvPr id="0" name=""/>
        <dsp:cNvSpPr/>
      </dsp:nvSpPr>
      <dsp:spPr>
        <a:xfrm>
          <a:off x="4080544" y="-480953"/>
          <a:ext cx="4530412" cy="4530412"/>
        </a:xfrm>
        <a:custGeom>
          <a:avLst/>
          <a:gdLst/>
          <a:ahLst/>
          <a:cxnLst/>
          <a:rect l="0" t="0" r="0" b="0"/>
          <a:pathLst>
            <a:path>
              <a:moveTo>
                <a:pt x="217812" y="1296012"/>
              </a:moveTo>
              <a:arcTo wR="2265206" hR="2265206" stAng="12319914" swAng="305382"/>
            </a:path>
          </a:pathLst>
        </a:custGeom>
        <a:noFill/>
        <a:ln w="22225" cap="flat" cmpd="sng" algn="ctr">
          <a:solidFill>
            <a:scrgbClr r="0" g="0" b="0">
              <a:shade val="50000"/>
              <a:satMod val="103000"/>
            </a:scrgbClr>
          </a:solidFill>
          <a:prstDash val="solid"/>
          <a:tailEnd type="arrow"/>
        </a:ln>
        <a:effectLst/>
        <a:scene3d>
          <a:camera prst="orthographicFront">
            <a:rot lat="20999999"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A54D8CAD-B47B-492A-A92F-69E42EBB0CBD}">
      <dsp:nvSpPr>
        <dsp:cNvPr id="0" name=""/>
        <dsp:cNvSpPr/>
      </dsp:nvSpPr>
      <dsp:spPr>
        <a:xfrm>
          <a:off x="4427172" y="547608"/>
          <a:ext cx="1624058" cy="1283038"/>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50800" dist="38100" algn="l" rotWithShape="0">
            <a:prstClr val="black">
              <a:alpha val="40000"/>
            </a:prstClr>
          </a:outerShdw>
          <a:reflection blurRad="6350" stA="52000" endA="300" endPos="35000" dir="5400000" sy="-100000" algn="bl"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ru-RU" sz="1000" b="1" i="0" kern="1200" dirty="0" smtClean="0">
              <a:latin typeface="Times New Roman" panose="02020603050405020304" pitchFamily="18" charset="0"/>
              <a:cs typeface="Times New Roman" panose="02020603050405020304" pitchFamily="18" charset="0"/>
            </a:rPr>
            <a:t>РАЗРАБОТКА ДОКУМЕНТОВ И МАТЕРИАЛОВ, НЕОБХОДИМЫХ ДЛЯ ФОРМИРОВАНИЯ БЮДЖЕТА ГОРОДСКОГО ОКРУГА</a:t>
          </a:r>
          <a:endParaRPr lang="ru-RU" sz="1000" b="1" i="0" kern="1200" dirty="0">
            <a:latin typeface="Times New Roman" panose="02020603050405020304" pitchFamily="18" charset="0"/>
            <a:cs typeface="Times New Roman" panose="02020603050405020304" pitchFamily="18" charset="0"/>
          </a:endParaRPr>
        </a:p>
      </dsp:txBody>
      <dsp:txXfrm>
        <a:off x="4489805" y="610241"/>
        <a:ext cx="1498792" cy="1157772"/>
      </dsp:txXfrm>
    </dsp:sp>
    <dsp:sp modelId="{F93ECD45-54D8-465B-A0C2-914295F3C5BD}">
      <dsp:nvSpPr>
        <dsp:cNvPr id="0" name=""/>
        <dsp:cNvSpPr/>
      </dsp:nvSpPr>
      <dsp:spPr>
        <a:xfrm>
          <a:off x="1846567" y="1266916"/>
          <a:ext cx="4530412" cy="4530412"/>
        </a:xfrm>
        <a:custGeom>
          <a:avLst/>
          <a:gdLst/>
          <a:ahLst/>
          <a:cxnLst/>
          <a:rect l="0" t="0" r="0" b="0"/>
          <a:pathLst>
            <a:path>
              <a:moveTo>
                <a:pt x="3786981" y="587302"/>
              </a:moveTo>
              <a:arcTo wR="2265206" hR="2265206" stAng="18732388" swAng="161210"/>
            </a:path>
          </a:pathLst>
        </a:custGeom>
        <a:noFill/>
        <a:ln w="22225" cap="flat" cmpd="sng" algn="ctr">
          <a:solidFill>
            <a:scrgbClr r="0" g="0" b="0">
              <a:shade val="50000"/>
              <a:satMod val="103000"/>
            </a:scrgbClr>
          </a:solidFill>
          <a:prstDash val="solid"/>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D76CEF15-AD37-4FF7-A9D9-F30101483B47}">
      <dsp:nvSpPr>
        <dsp:cNvPr id="0" name=""/>
        <dsp:cNvSpPr/>
      </dsp:nvSpPr>
      <dsp:spPr>
        <a:xfrm>
          <a:off x="5080191" y="1952574"/>
          <a:ext cx="1485765" cy="1283038"/>
        </a:xfrm>
        <a:prstGeom prst="roundRect">
          <a:avLst/>
        </a:prstGeom>
        <a:gradFill rotWithShape="0">
          <a:gsLst>
            <a:gs pos="0">
              <a:schemeClr val="accent4">
                <a:lumMod val="75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50800" dist="38100" algn="l" rotWithShape="0">
            <a:prstClr val="black">
              <a:alpha val="40000"/>
            </a:prstClr>
          </a:outerShdw>
          <a:reflection blurRad="6350" stA="52000" endA="300" endPos="35000" dir="5400000" sy="-100000" algn="bl"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ru-RU" sz="1000" b="1" i="0" kern="1200" dirty="0" smtClean="0">
              <a:latin typeface="Times New Roman" panose="02020603050405020304" pitchFamily="18" charset="0"/>
              <a:cs typeface="Times New Roman" panose="02020603050405020304" pitchFamily="18" charset="0"/>
            </a:rPr>
            <a:t>СОСТАВЛЕНИЕ ПРОЕКТА БЮДЖЕТА ГОРОДСКОГО ОКРУГА</a:t>
          </a:r>
          <a:endParaRPr lang="ru-RU" sz="1000" b="1" i="0" kern="1200" dirty="0">
            <a:latin typeface="Times New Roman" panose="02020603050405020304" pitchFamily="18" charset="0"/>
            <a:cs typeface="Times New Roman" panose="02020603050405020304" pitchFamily="18" charset="0"/>
          </a:endParaRPr>
        </a:p>
      </dsp:txBody>
      <dsp:txXfrm>
        <a:off x="5142824" y="2015207"/>
        <a:ext cx="1360499" cy="1157772"/>
      </dsp:txXfrm>
    </dsp:sp>
    <dsp:sp modelId="{DA554C6D-A2BD-4B94-802C-6C55DB9F2BF8}">
      <dsp:nvSpPr>
        <dsp:cNvPr id="0" name=""/>
        <dsp:cNvSpPr/>
      </dsp:nvSpPr>
      <dsp:spPr>
        <a:xfrm>
          <a:off x="1230623" y="566242"/>
          <a:ext cx="4530412" cy="4530412"/>
        </a:xfrm>
        <a:custGeom>
          <a:avLst/>
          <a:gdLst/>
          <a:ahLst/>
          <a:cxnLst/>
          <a:rect l="0" t="0" r="0" b="0"/>
          <a:pathLst>
            <a:path>
              <a:moveTo>
                <a:pt x="4485517" y="2713957"/>
              </a:moveTo>
              <a:arcTo wR="2265206" hR="2265206" stAng="685575" swAng="206846"/>
            </a:path>
          </a:pathLst>
        </a:custGeom>
        <a:noFill/>
        <a:ln w="22225" cap="flat" cmpd="sng" algn="ctr">
          <a:solidFill>
            <a:scrgbClr r="0" g="0" b="0">
              <a:shade val="50000"/>
              <a:satMod val="103000"/>
            </a:scrgbClr>
          </a:solidFill>
          <a:prstDash val="solid"/>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644BD4D3-8D2A-489F-BC0B-191B4AEF9533}">
      <dsp:nvSpPr>
        <dsp:cNvPr id="0" name=""/>
        <dsp:cNvSpPr/>
      </dsp:nvSpPr>
      <dsp:spPr>
        <a:xfrm>
          <a:off x="4405378" y="3456661"/>
          <a:ext cx="1715304" cy="1295869"/>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50800" dist="38100" algn="l" rotWithShape="0">
            <a:prstClr val="black">
              <a:alpha val="40000"/>
            </a:prstClr>
          </a:outerShdw>
          <a:reflection blurRad="6350" stA="52000" endA="300" endPos="35000" dir="5400000" sy="-100000" algn="bl"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ru-RU" sz="1000" b="1" i="0" kern="1200" dirty="0" smtClean="0">
              <a:latin typeface="Times New Roman" panose="02020603050405020304" pitchFamily="18" charset="0"/>
              <a:cs typeface="Times New Roman" panose="02020603050405020304" pitchFamily="18" charset="0"/>
            </a:rPr>
            <a:t>РАССМОТРЕНИЕ        И УТВЕРЖДЕНИЕ БЮДЖЕТА ГОРОДСКОГО ОКРУГА</a:t>
          </a:r>
          <a:endParaRPr lang="ru-RU" sz="1000" b="1" i="0" kern="1200" dirty="0">
            <a:latin typeface="Times New Roman" panose="02020603050405020304" pitchFamily="18" charset="0"/>
            <a:cs typeface="Times New Roman" panose="02020603050405020304" pitchFamily="18" charset="0"/>
          </a:endParaRPr>
        </a:p>
      </dsp:txBody>
      <dsp:txXfrm>
        <a:off x="4468637" y="3519920"/>
        <a:ext cx="1588786" cy="1169351"/>
      </dsp:txXfrm>
    </dsp:sp>
    <dsp:sp modelId="{2C814299-90FC-466A-8C27-58BBE7C3AD9B}">
      <dsp:nvSpPr>
        <dsp:cNvPr id="0" name=""/>
        <dsp:cNvSpPr/>
      </dsp:nvSpPr>
      <dsp:spPr>
        <a:xfrm>
          <a:off x="2909326" y="304954"/>
          <a:ext cx="4530412" cy="4530412"/>
        </a:xfrm>
        <a:custGeom>
          <a:avLst/>
          <a:gdLst/>
          <a:ahLst/>
          <a:cxnLst/>
          <a:rect l="0" t="0" r="0" b="0"/>
          <a:pathLst>
            <a:path>
              <a:moveTo>
                <a:pt x="1469618" y="4386102"/>
              </a:moveTo>
              <a:arcTo wR="2265206" hR="2265206" stAng="6633721" swAng="128281"/>
            </a:path>
          </a:pathLst>
        </a:custGeom>
        <a:noFill/>
        <a:ln w="22225" cap="flat" cmpd="sng" algn="ctr">
          <a:solidFill>
            <a:scrgbClr r="0" g="0" b="0">
              <a:shade val="50000"/>
              <a:satMod val="103000"/>
            </a:scrgbClr>
          </a:solidFill>
          <a:prstDash val="solid"/>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03867FA4-A613-4921-92BD-CBD0DE5AF6C1}">
      <dsp:nvSpPr>
        <dsp:cNvPr id="0" name=""/>
        <dsp:cNvSpPr/>
      </dsp:nvSpPr>
      <dsp:spPr>
        <a:xfrm>
          <a:off x="2788691" y="3998964"/>
          <a:ext cx="1485765" cy="1535800"/>
        </a:xfrm>
        <a:prstGeom prst="roundRect">
          <a:avLst/>
        </a:prstGeom>
        <a:solidFill>
          <a:schemeClr val="accent6">
            <a:hueOff val="0"/>
            <a:satOff val="0"/>
            <a:lumOff val="0"/>
            <a:alphaOff val="0"/>
          </a:schemeClr>
        </a:solidFill>
        <a:ln>
          <a:noFill/>
        </a:ln>
        <a:effectLst>
          <a:outerShdw blurRad="50800" dist="38100" algn="l" rotWithShape="0">
            <a:prstClr val="black">
              <a:alpha val="40000"/>
            </a:prstClr>
          </a:outerShdw>
          <a:reflection blurRad="6350" stA="52000" endA="300" endPos="35000" dir="5400000" sy="-100000" algn="bl"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ru-RU" sz="1000" b="1" i="0" kern="1200" dirty="0" smtClean="0">
              <a:latin typeface="Times New Roman" panose="02020603050405020304" pitchFamily="18" charset="0"/>
              <a:cs typeface="Times New Roman" panose="02020603050405020304" pitchFamily="18" charset="0"/>
            </a:rPr>
            <a:t>ИСПОЛНЕНИЕ БЮДЖЕТА ГОРОДСКОГО ОКРУГА</a:t>
          </a:r>
          <a:endParaRPr lang="ru-RU" sz="1000" b="1" i="0" kern="1200" dirty="0">
            <a:latin typeface="Times New Roman" panose="02020603050405020304" pitchFamily="18" charset="0"/>
            <a:cs typeface="Times New Roman" panose="02020603050405020304" pitchFamily="18" charset="0"/>
          </a:endParaRPr>
        </a:p>
      </dsp:txBody>
      <dsp:txXfrm>
        <a:off x="2861220" y="4071493"/>
        <a:ext cx="1340707" cy="1390742"/>
      </dsp:txXfrm>
    </dsp:sp>
    <dsp:sp modelId="{191E1915-7B43-453A-9B3B-8BE365BAB7F0}">
      <dsp:nvSpPr>
        <dsp:cNvPr id="0" name=""/>
        <dsp:cNvSpPr/>
      </dsp:nvSpPr>
      <dsp:spPr>
        <a:xfrm>
          <a:off x="-65093" y="172596"/>
          <a:ext cx="4530412" cy="4530412"/>
        </a:xfrm>
        <a:custGeom>
          <a:avLst/>
          <a:gdLst/>
          <a:ahLst/>
          <a:cxnLst/>
          <a:rect l="0" t="0" r="0" b="0"/>
          <a:pathLst>
            <a:path>
              <a:moveTo>
                <a:pt x="2801562" y="4465997"/>
              </a:moveTo>
              <a:arcTo wR="2265206" hR="2265206" stAng="4578205" swAng="245700"/>
            </a:path>
          </a:pathLst>
        </a:custGeom>
        <a:noFill/>
        <a:ln w="22225" cap="flat" cmpd="sng" algn="ctr">
          <a:solidFill>
            <a:scrgbClr r="0" g="0" b="0">
              <a:shade val="50000"/>
              <a:satMod val="103000"/>
            </a:scrgbClr>
          </a:solidFill>
          <a:prstDash val="solid"/>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529DDF86-EE24-4644-BF9F-F7994B1A08DB}">
      <dsp:nvSpPr>
        <dsp:cNvPr id="0" name=""/>
        <dsp:cNvSpPr/>
      </dsp:nvSpPr>
      <dsp:spPr>
        <a:xfrm>
          <a:off x="1038915" y="3460468"/>
          <a:ext cx="1485765" cy="1283038"/>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50800" dist="38100" algn="l" rotWithShape="0">
            <a:prstClr val="black">
              <a:alpha val="40000"/>
            </a:prstClr>
          </a:outerShdw>
          <a:reflection blurRad="6350" stA="52000" endA="300" endPos="35000" dir="5400000" sy="-100000" algn="bl"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ru-RU" sz="1000" b="1" i="0" kern="1200" dirty="0" smtClean="0">
              <a:latin typeface="Times New Roman" panose="02020603050405020304" pitchFamily="18" charset="0"/>
              <a:cs typeface="Times New Roman" panose="02020603050405020304" pitchFamily="18" charset="0"/>
            </a:rPr>
            <a:t>ОСУЩЕСТВЛЕНИЕ БЮДЖЕТНОГО УЧЕТА</a:t>
          </a:r>
          <a:endParaRPr lang="ru-RU" sz="1000" b="1" i="0" kern="1200" dirty="0">
            <a:latin typeface="Times New Roman" panose="02020603050405020304" pitchFamily="18" charset="0"/>
            <a:cs typeface="Times New Roman" panose="02020603050405020304" pitchFamily="18" charset="0"/>
          </a:endParaRPr>
        </a:p>
      </dsp:txBody>
      <dsp:txXfrm>
        <a:off x="1101548" y="3523101"/>
        <a:ext cx="1360499" cy="1157772"/>
      </dsp:txXfrm>
    </dsp:sp>
    <dsp:sp modelId="{B61698C4-7017-4D89-87F7-56075D701F9E}">
      <dsp:nvSpPr>
        <dsp:cNvPr id="0" name=""/>
        <dsp:cNvSpPr/>
      </dsp:nvSpPr>
      <dsp:spPr>
        <a:xfrm>
          <a:off x="1288868" y="523021"/>
          <a:ext cx="4530412" cy="4530412"/>
        </a:xfrm>
        <a:custGeom>
          <a:avLst/>
          <a:gdLst/>
          <a:ahLst/>
          <a:cxnLst/>
          <a:rect l="0" t="0" r="0" b="0"/>
          <a:pathLst>
            <a:path>
              <a:moveTo>
                <a:pt x="89260" y="2894825"/>
              </a:moveTo>
              <a:arcTo wR="2265206" hR="2265206" stAng="9831719" swAng="202737"/>
            </a:path>
          </a:pathLst>
        </a:custGeom>
        <a:noFill/>
        <a:ln w="22225" cap="flat" cmpd="sng" algn="ctr">
          <a:solidFill>
            <a:scrgbClr r="0" g="0" b="0">
              <a:shade val="50000"/>
              <a:satMod val="103000"/>
            </a:scrgbClr>
          </a:solidFill>
          <a:prstDash val="solid"/>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E20084B0-DED3-4DEB-8998-F77FEE57635D}">
      <dsp:nvSpPr>
        <dsp:cNvPr id="0" name=""/>
        <dsp:cNvSpPr/>
      </dsp:nvSpPr>
      <dsp:spPr>
        <a:xfrm>
          <a:off x="494448" y="1961969"/>
          <a:ext cx="1485765" cy="1283038"/>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50800" dist="38100" algn="l" rotWithShape="0">
            <a:prstClr val="black">
              <a:alpha val="40000"/>
            </a:prstClr>
          </a:outerShdw>
          <a:reflection blurRad="6350" stA="52000" endA="300" endPos="35000" dir="5400000" sy="-100000" algn="bl"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ru-RU" sz="1000" b="1" i="0" kern="1200" dirty="0" smtClean="0">
              <a:latin typeface="Times New Roman" panose="02020603050405020304" pitchFamily="18" charset="0"/>
              <a:cs typeface="Times New Roman" panose="02020603050405020304" pitchFamily="18" charset="0"/>
            </a:rPr>
            <a:t>УТВЕРЖДЕНИЕ ОТЧЕТА ОБ ИСПОЛНЕНИИ БЮДЖЕТА ГОРОДСКОГО ОКРУГА</a:t>
          </a:r>
          <a:endParaRPr lang="ru-RU" sz="1000" b="1" i="0" kern="1200" dirty="0">
            <a:latin typeface="Times New Roman" panose="02020603050405020304" pitchFamily="18" charset="0"/>
            <a:cs typeface="Times New Roman" panose="02020603050405020304" pitchFamily="18" charset="0"/>
          </a:endParaRPr>
        </a:p>
      </dsp:txBody>
      <dsp:txXfrm>
        <a:off x="557081" y="2024602"/>
        <a:ext cx="1360499" cy="1157772"/>
      </dsp:txXfrm>
    </dsp:sp>
    <dsp:sp modelId="{37B34B6A-4DCE-4DE3-951A-2EF6B41DAEEC}">
      <dsp:nvSpPr>
        <dsp:cNvPr id="0" name=""/>
        <dsp:cNvSpPr/>
      </dsp:nvSpPr>
      <dsp:spPr>
        <a:xfrm>
          <a:off x="473013" y="1462767"/>
          <a:ext cx="4530412" cy="4530412"/>
        </a:xfrm>
        <a:custGeom>
          <a:avLst/>
          <a:gdLst/>
          <a:ahLst/>
          <a:cxnLst/>
          <a:rect l="0" t="0" r="0" b="0"/>
          <a:pathLst>
            <a:path>
              <a:moveTo>
                <a:pt x="879693" y="473136"/>
              </a:moveTo>
              <a:arcTo wR="2265206" hR="2265206" stAng="13937467" swAng="191838"/>
            </a:path>
          </a:pathLst>
        </a:custGeom>
        <a:noFill/>
        <a:ln w="22225" cap="flat" cmpd="sng" algn="ctr">
          <a:solidFill>
            <a:scrgbClr r="0" g="0" b="0">
              <a:shade val="50000"/>
              <a:satMod val="103000"/>
            </a:scrgbClr>
          </a:solidFill>
          <a:prstDash val="solid"/>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26BC9EC0-F33D-4C53-893E-E607BC23B588}">
      <dsp:nvSpPr>
        <dsp:cNvPr id="0" name=""/>
        <dsp:cNvSpPr/>
      </dsp:nvSpPr>
      <dsp:spPr>
        <a:xfrm>
          <a:off x="1007520" y="555939"/>
          <a:ext cx="1680297" cy="1281943"/>
        </a:xfrm>
        <a:prstGeom prst="roundRect">
          <a:avLst/>
        </a:prstGeom>
        <a:gradFill rotWithShape="0">
          <a:gsLst>
            <a:gs pos="0">
              <a:schemeClr val="accent4">
                <a:lumMod val="75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50800" dist="38100" algn="l" rotWithShape="0">
            <a:prstClr val="black">
              <a:alpha val="40000"/>
            </a:prstClr>
          </a:outerShdw>
          <a:reflection blurRad="6350" stA="52000" endA="300" endPos="35000" dir="5400000" sy="-100000" algn="bl"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ru-RU" sz="1000" b="1" i="0" kern="1200" dirty="0" smtClean="0">
              <a:latin typeface="Times New Roman" panose="02020603050405020304" pitchFamily="18" charset="0"/>
              <a:cs typeface="Times New Roman" panose="02020603050405020304" pitchFamily="18" charset="0"/>
            </a:rPr>
            <a:t>ОРГАНИЗАЦИЯ              И ОСУЩЕСТВЛЕНИЕ МУНИЦИПАЛЬНОГО ФИНАНСОВОГО КОНТРОЛЯ</a:t>
          </a:r>
          <a:endParaRPr lang="ru-RU" sz="1000" i="0" kern="1200" dirty="0">
            <a:latin typeface="Times New Roman" panose="02020603050405020304" pitchFamily="18" charset="0"/>
            <a:cs typeface="Times New Roman" panose="02020603050405020304" pitchFamily="18" charset="0"/>
          </a:endParaRPr>
        </a:p>
      </dsp:txBody>
      <dsp:txXfrm>
        <a:off x="1070099" y="618518"/>
        <a:ext cx="1555139" cy="1156785"/>
      </dsp:txXfrm>
    </dsp:sp>
    <dsp:sp modelId="{6B2E63ED-B4B9-4312-8B34-C6298E61E31E}">
      <dsp:nvSpPr>
        <dsp:cNvPr id="0" name=""/>
        <dsp:cNvSpPr/>
      </dsp:nvSpPr>
      <dsp:spPr>
        <a:xfrm>
          <a:off x="-1646538" y="-787429"/>
          <a:ext cx="4530412" cy="4530412"/>
        </a:xfrm>
        <a:custGeom>
          <a:avLst/>
          <a:gdLst/>
          <a:ahLst/>
          <a:cxnLst/>
          <a:rect l="0" t="0" r="0" b="0"/>
          <a:pathLst>
            <a:path>
              <a:moveTo>
                <a:pt x="4362777" y="1410014"/>
              </a:moveTo>
              <a:arcTo wR="2265206" hR="2265206" stAng="20269140" swAng="330474"/>
            </a:path>
          </a:pathLst>
        </a:custGeom>
        <a:noFill/>
        <a:ln w="0" cap="flat" cmpd="sng" algn="ctr">
          <a:solidFill>
            <a:schemeClr val="bg1"/>
          </a:solidFill>
          <a:prstDash val="solid"/>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2DECE0-4BA4-4E4E-A718-FA7E90D1158D}">
      <dsp:nvSpPr>
        <dsp:cNvPr id="0" name=""/>
        <dsp:cNvSpPr/>
      </dsp:nvSpPr>
      <dsp:spPr>
        <a:xfrm>
          <a:off x="-5928277" y="-909532"/>
          <a:ext cx="7075648" cy="7075648"/>
        </a:xfrm>
        <a:prstGeom prst="blockArc">
          <a:avLst>
            <a:gd name="adj1" fmla="val 18900000"/>
            <a:gd name="adj2" fmla="val 2700000"/>
            <a:gd name="adj3" fmla="val 305"/>
          </a:avLst>
        </a:prstGeom>
        <a:noFill/>
        <a:ln w="25400" cap="flat" cmpd="sng" algn="ctr">
          <a:solidFill>
            <a:schemeClr val="accent3">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6AFEF5-3F6F-43FE-961F-5A03D8F2F7E2}">
      <dsp:nvSpPr>
        <dsp:cNvPr id="0" name=""/>
        <dsp:cNvSpPr/>
      </dsp:nvSpPr>
      <dsp:spPr>
        <a:xfrm>
          <a:off x="288041" y="72006"/>
          <a:ext cx="7803106" cy="604418"/>
        </a:xfrm>
        <a:prstGeom prst="rect">
          <a:avLst/>
        </a:prstGeom>
        <a:gradFill rotWithShape="0">
          <a:gsLst>
            <a:gs pos="0">
              <a:schemeClr val="accent3">
                <a:shade val="80000"/>
                <a:hueOff val="0"/>
                <a:satOff val="0"/>
                <a:lumOff val="0"/>
                <a:alphaOff val="0"/>
                <a:tint val="70000"/>
                <a:satMod val="130000"/>
              </a:schemeClr>
            </a:gs>
            <a:gs pos="43000">
              <a:schemeClr val="accent3">
                <a:shade val="80000"/>
                <a:hueOff val="0"/>
                <a:satOff val="0"/>
                <a:lumOff val="0"/>
                <a:alphaOff val="0"/>
                <a:tint val="44000"/>
                <a:satMod val="165000"/>
              </a:schemeClr>
            </a:gs>
            <a:gs pos="93000">
              <a:schemeClr val="accent3">
                <a:shade val="80000"/>
                <a:hueOff val="0"/>
                <a:satOff val="0"/>
                <a:lumOff val="0"/>
                <a:alphaOff val="0"/>
                <a:tint val="15000"/>
                <a:satMod val="165000"/>
              </a:schemeClr>
            </a:gs>
            <a:gs pos="100000">
              <a:schemeClr val="accent3">
                <a:shade val="80000"/>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3">
              <a:shade val="80000"/>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79189" tIns="45720" rIns="45720" bIns="45720" numCol="1" spcCol="1270" anchor="ctr" anchorCtr="0">
          <a:noAutofit/>
        </a:bodyPr>
        <a:lstStyle/>
        <a:p>
          <a:pPr lvl="0" algn="l" defTabSz="800100">
            <a:lnSpc>
              <a:spcPct val="90000"/>
            </a:lnSpc>
            <a:spcBef>
              <a:spcPct val="0"/>
            </a:spcBef>
            <a:spcAft>
              <a:spcPct val="35000"/>
            </a:spcAft>
          </a:pPr>
          <a:r>
            <a:rPr lang="ru-RU" sz="1800" kern="1200" baseline="0" dirty="0" smtClean="0">
              <a:solidFill>
                <a:srgbClr val="002060"/>
              </a:solidFill>
              <a:latin typeface="Times New Roman" panose="02020603050405020304" pitchFamily="18" charset="0"/>
              <a:cs typeface="Times New Roman" panose="02020603050405020304" pitchFamily="18" charset="0"/>
            </a:rPr>
            <a:t>Бюджетное</a:t>
          </a:r>
          <a:r>
            <a:rPr lang="ru-RU" sz="1800" kern="1200" dirty="0" smtClean="0">
              <a:solidFill>
                <a:srgbClr val="002060"/>
              </a:solidFill>
              <a:latin typeface="Times New Roman" panose="02020603050405020304" pitchFamily="18" charset="0"/>
              <a:cs typeface="Times New Roman" panose="02020603050405020304" pitchFamily="18" charset="0"/>
            </a:rPr>
            <a:t> </a:t>
          </a:r>
          <a:r>
            <a:rPr lang="ru-RU" sz="1800" kern="1200" baseline="0" dirty="0" smtClean="0">
              <a:solidFill>
                <a:srgbClr val="002060"/>
              </a:solidFill>
              <a:latin typeface="Times New Roman" panose="02020603050405020304" pitchFamily="18" charset="0"/>
              <a:cs typeface="Times New Roman" panose="02020603050405020304" pitchFamily="18" charset="0"/>
            </a:rPr>
            <a:t>законодательство</a:t>
          </a:r>
          <a:r>
            <a:rPr lang="ru-RU" sz="1800" kern="1200" dirty="0" smtClean="0">
              <a:solidFill>
                <a:srgbClr val="002060"/>
              </a:solidFill>
              <a:latin typeface="Times New Roman" panose="02020603050405020304" pitchFamily="18" charset="0"/>
              <a:cs typeface="Times New Roman" panose="02020603050405020304" pitchFamily="18" charset="0"/>
            </a:rPr>
            <a:t> </a:t>
          </a:r>
          <a:r>
            <a:rPr lang="ru-RU" sz="1800" kern="1200" baseline="0" dirty="0" smtClean="0">
              <a:solidFill>
                <a:srgbClr val="002060"/>
              </a:solidFill>
              <a:latin typeface="Times New Roman" panose="02020603050405020304" pitchFamily="18" charset="0"/>
              <a:cs typeface="Times New Roman" panose="02020603050405020304" pitchFamily="18" charset="0"/>
            </a:rPr>
            <a:t>Российской Федерации – Федеральный закон №145-ФЗ от 31 июля 1998 года</a:t>
          </a:r>
        </a:p>
      </dsp:txBody>
      <dsp:txXfrm>
        <a:off x="288041" y="72006"/>
        <a:ext cx="7803106" cy="604418"/>
      </dsp:txXfrm>
    </dsp:sp>
    <dsp:sp modelId="{79E9BCAE-4DDE-4FBE-9B3B-32FDB1E10018}">
      <dsp:nvSpPr>
        <dsp:cNvPr id="0" name=""/>
        <dsp:cNvSpPr/>
      </dsp:nvSpPr>
      <dsp:spPr>
        <a:xfrm>
          <a:off x="0" y="72007"/>
          <a:ext cx="597147" cy="597147"/>
        </a:xfrm>
        <a:prstGeom prst="ellipse">
          <a:avLst/>
        </a:prstGeom>
        <a:blipFill rotWithShape="0">
          <a:blip xmlns:r="http://schemas.openxmlformats.org/officeDocument/2006/relationships" r:embed="rId1"/>
          <a:stretch>
            <a:fillRect/>
          </a:stretch>
        </a:blip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sp>
    <dsp:sp modelId="{33EF65C2-82A5-401C-BEB7-640C0DB4EB45}">
      <dsp:nvSpPr>
        <dsp:cNvPr id="0" name=""/>
        <dsp:cNvSpPr/>
      </dsp:nvSpPr>
      <dsp:spPr>
        <a:xfrm>
          <a:off x="834612" y="936106"/>
          <a:ext cx="7299746" cy="717509"/>
        </a:xfrm>
        <a:prstGeom prst="rect">
          <a:avLst/>
        </a:prstGeom>
        <a:gradFill rotWithShape="0">
          <a:gsLst>
            <a:gs pos="0">
              <a:schemeClr val="accent3">
                <a:shade val="80000"/>
                <a:hueOff val="-88497"/>
                <a:satOff val="901"/>
                <a:lumOff val="5407"/>
                <a:alphaOff val="0"/>
                <a:tint val="70000"/>
                <a:satMod val="130000"/>
              </a:schemeClr>
            </a:gs>
            <a:gs pos="43000">
              <a:schemeClr val="accent3">
                <a:shade val="80000"/>
                <a:hueOff val="-88497"/>
                <a:satOff val="901"/>
                <a:lumOff val="5407"/>
                <a:alphaOff val="0"/>
                <a:tint val="44000"/>
                <a:satMod val="165000"/>
              </a:schemeClr>
            </a:gs>
            <a:gs pos="93000">
              <a:schemeClr val="accent3">
                <a:shade val="80000"/>
                <a:hueOff val="-88497"/>
                <a:satOff val="901"/>
                <a:lumOff val="5407"/>
                <a:alphaOff val="0"/>
                <a:tint val="15000"/>
                <a:satMod val="165000"/>
              </a:schemeClr>
            </a:gs>
            <a:gs pos="100000">
              <a:schemeClr val="accent3">
                <a:shade val="80000"/>
                <a:hueOff val="-88497"/>
                <a:satOff val="901"/>
                <a:lumOff val="5407"/>
                <a:alphaOff val="0"/>
                <a:tint val="5000"/>
                <a:satMod val="250000"/>
              </a:schemeClr>
            </a:gs>
          </a:gsLst>
          <a:path path="circle">
            <a:fillToRect l="50000" t="130000" r="50000" b="-30000"/>
          </a:path>
        </a:gradFill>
        <a:ln>
          <a:noFill/>
        </a:ln>
        <a:effectLst>
          <a:outerShdw blurRad="57150" dist="38100" dir="5400000" algn="ctr" rotWithShape="0">
            <a:schemeClr val="accent3">
              <a:shade val="80000"/>
              <a:hueOff val="-88497"/>
              <a:satOff val="901"/>
              <a:lumOff val="5407"/>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79189" tIns="45720" rIns="45720" bIns="45720" numCol="1" spcCol="1270" anchor="ctr" anchorCtr="0">
          <a:noAutofit/>
        </a:bodyPr>
        <a:lstStyle/>
        <a:p>
          <a:pPr lvl="0" algn="l" defTabSz="800100">
            <a:lnSpc>
              <a:spcPct val="90000"/>
            </a:lnSpc>
            <a:spcBef>
              <a:spcPct val="0"/>
            </a:spcBef>
            <a:spcAft>
              <a:spcPct val="35000"/>
            </a:spcAft>
          </a:pPr>
          <a:r>
            <a:rPr lang="ru-RU" sz="1800" kern="1200" baseline="0" dirty="0" smtClean="0">
              <a:solidFill>
                <a:srgbClr val="002060"/>
              </a:solidFill>
              <a:latin typeface="Times New Roman" panose="02020603050405020304" pitchFamily="18" charset="0"/>
              <a:cs typeface="Times New Roman" panose="02020603050405020304" pitchFamily="18" charset="0"/>
            </a:rPr>
            <a:t>Указы Президента Российской Федерации от 7 мая 2012  №596-606, от 21 августа 2012 №1199, от 10 сентября 2012 № 1276, от 28 апреля 2008 №607, от 07 мая 2018 года №204, от 21.07.2020 №474 </a:t>
          </a:r>
        </a:p>
      </dsp:txBody>
      <dsp:txXfrm>
        <a:off x="834612" y="936106"/>
        <a:ext cx="7299746" cy="717509"/>
      </dsp:txXfrm>
    </dsp:sp>
    <dsp:sp modelId="{A6F1FD4C-BBD7-41A7-803C-E1147161483A}">
      <dsp:nvSpPr>
        <dsp:cNvPr id="0" name=""/>
        <dsp:cNvSpPr/>
      </dsp:nvSpPr>
      <dsp:spPr>
        <a:xfrm>
          <a:off x="432050" y="936104"/>
          <a:ext cx="739914" cy="731046"/>
        </a:xfrm>
        <a:prstGeom prst="ellipse">
          <a:avLst/>
        </a:prstGeom>
        <a:blipFill rotWithShape="0">
          <a:blip xmlns:r="http://schemas.openxmlformats.org/officeDocument/2006/relationships" r:embed="rId1"/>
          <a:stretch>
            <a:fillRect/>
          </a:stretch>
        </a:blip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sp>
    <dsp:sp modelId="{ABBF2E3B-4FFC-48C4-BB1A-0ED31BE4D313}">
      <dsp:nvSpPr>
        <dsp:cNvPr id="0" name=""/>
        <dsp:cNvSpPr/>
      </dsp:nvSpPr>
      <dsp:spPr>
        <a:xfrm>
          <a:off x="1255748" y="2489677"/>
          <a:ext cx="6886991" cy="651082"/>
        </a:xfrm>
        <a:prstGeom prst="rect">
          <a:avLst/>
        </a:prstGeom>
        <a:gradFill rotWithShape="0">
          <a:gsLst>
            <a:gs pos="0">
              <a:schemeClr val="accent3">
                <a:shade val="80000"/>
                <a:hueOff val="-176995"/>
                <a:satOff val="1802"/>
                <a:lumOff val="10814"/>
                <a:alphaOff val="0"/>
                <a:tint val="70000"/>
                <a:satMod val="130000"/>
              </a:schemeClr>
            </a:gs>
            <a:gs pos="43000">
              <a:schemeClr val="accent3">
                <a:shade val="80000"/>
                <a:hueOff val="-176995"/>
                <a:satOff val="1802"/>
                <a:lumOff val="10814"/>
                <a:alphaOff val="0"/>
                <a:tint val="44000"/>
                <a:satMod val="165000"/>
              </a:schemeClr>
            </a:gs>
            <a:gs pos="93000">
              <a:schemeClr val="accent3">
                <a:shade val="80000"/>
                <a:hueOff val="-176995"/>
                <a:satOff val="1802"/>
                <a:lumOff val="10814"/>
                <a:alphaOff val="0"/>
                <a:tint val="15000"/>
                <a:satMod val="165000"/>
              </a:schemeClr>
            </a:gs>
            <a:gs pos="100000">
              <a:schemeClr val="accent3">
                <a:shade val="80000"/>
                <a:hueOff val="-176995"/>
                <a:satOff val="1802"/>
                <a:lumOff val="10814"/>
                <a:alphaOff val="0"/>
                <a:tint val="5000"/>
                <a:satMod val="250000"/>
              </a:schemeClr>
            </a:gs>
          </a:gsLst>
          <a:path path="circle">
            <a:fillToRect l="50000" t="130000" r="50000" b="-30000"/>
          </a:path>
        </a:gradFill>
        <a:ln>
          <a:noFill/>
        </a:ln>
        <a:effectLst>
          <a:outerShdw blurRad="57150" dist="38100" dir="5400000" algn="ctr" rotWithShape="0">
            <a:schemeClr val="accent3">
              <a:shade val="80000"/>
              <a:hueOff val="-176995"/>
              <a:satOff val="1802"/>
              <a:lumOff val="10814"/>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79189" tIns="45720" rIns="45720" bIns="45720" numCol="1" spcCol="1270" anchor="ctr" anchorCtr="0">
          <a:noAutofit/>
        </a:bodyPr>
        <a:lstStyle/>
        <a:p>
          <a:pPr lvl="0" algn="l" defTabSz="800100">
            <a:lnSpc>
              <a:spcPct val="90000"/>
            </a:lnSpc>
            <a:spcBef>
              <a:spcPct val="0"/>
            </a:spcBef>
            <a:spcAft>
              <a:spcPct val="35000"/>
            </a:spcAft>
          </a:pPr>
          <a:r>
            <a:rPr lang="ru-RU" sz="1800" kern="1200" baseline="0" dirty="0" smtClean="0">
              <a:solidFill>
                <a:srgbClr val="002060"/>
              </a:solidFill>
              <a:latin typeface="Times New Roman" panose="02020603050405020304" pitchFamily="18" charset="0"/>
              <a:cs typeface="Times New Roman" panose="02020603050405020304" pitchFamily="18" charset="0"/>
            </a:rPr>
            <a:t>Постановления и распоряжения Правительства Российской Федерации от 3 ноября 2012 №1142, от 10 апреля 2014 №570-р</a:t>
          </a:r>
          <a:endParaRPr lang="ru-RU" sz="1800" kern="1200" baseline="0" dirty="0">
            <a:solidFill>
              <a:srgbClr val="002060"/>
            </a:solidFill>
            <a:latin typeface="Times New Roman" panose="02020603050405020304" pitchFamily="18" charset="0"/>
            <a:cs typeface="Times New Roman" panose="02020603050405020304" pitchFamily="18" charset="0"/>
          </a:endParaRPr>
        </a:p>
      </dsp:txBody>
      <dsp:txXfrm>
        <a:off x="1255748" y="2489677"/>
        <a:ext cx="6886991" cy="651082"/>
      </dsp:txXfrm>
    </dsp:sp>
    <dsp:sp modelId="{6C926FC9-5207-41FE-9451-533B7013EEAA}">
      <dsp:nvSpPr>
        <dsp:cNvPr id="0" name=""/>
        <dsp:cNvSpPr/>
      </dsp:nvSpPr>
      <dsp:spPr>
        <a:xfrm>
          <a:off x="648072" y="1800200"/>
          <a:ext cx="597147" cy="597147"/>
        </a:xfrm>
        <a:prstGeom prst="ellipse">
          <a:avLst/>
        </a:prstGeom>
        <a:gradFill rotWithShape="0">
          <a:gsLst>
            <a:gs pos="0">
              <a:schemeClr val="lt1">
                <a:hueOff val="0"/>
                <a:satOff val="0"/>
                <a:lumOff val="0"/>
                <a:alphaOff val="0"/>
                <a:tint val="70000"/>
                <a:satMod val="130000"/>
              </a:schemeClr>
            </a:gs>
            <a:gs pos="43000">
              <a:schemeClr val="lt1">
                <a:hueOff val="0"/>
                <a:satOff val="0"/>
                <a:lumOff val="0"/>
                <a:alphaOff val="0"/>
                <a:tint val="44000"/>
                <a:satMod val="165000"/>
              </a:schemeClr>
            </a:gs>
            <a:gs pos="93000">
              <a:schemeClr val="lt1">
                <a:hueOff val="0"/>
                <a:satOff val="0"/>
                <a:lumOff val="0"/>
                <a:alphaOff val="0"/>
                <a:tint val="15000"/>
                <a:satMod val="165000"/>
              </a:schemeClr>
            </a:gs>
            <a:gs pos="100000">
              <a:schemeClr val="lt1">
                <a:hueOff val="0"/>
                <a:satOff val="0"/>
                <a:lumOff val="0"/>
                <a:alphaOff val="0"/>
                <a:tint val="5000"/>
                <a:satMod val="250000"/>
              </a:schemeClr>
            </a:gs>
          </a:gsLst>
          <a:path path="circle">
            <a:fillToRect l="50000" t="130000" r="50000" b="-30000"/>
          </a:path>
        </a:gradFill>
        <a:ln w="9525" cap="flat" cmpd="sng" algn="ctr">
          <a:solidFill>
            <a:schemeClr val="accent3">
              <a:shade val="80000"/>
              <a:hueOff val="-176995"/>
              <a:satOff val="1802"/>
              <a:lumOff val="10814"/>
              <a:alphaOff val="0"/>
            </a:schemeClr>
          </a:solidFill>
          <a:prstDash val="solid"/>
        </a:ln>
        <a:effectLst/>
      </dsp:spPr>
      <dsp:style>
        <a:lnRef idx="1">
          <a:scrgbClr r="0" g="0" b="0"/>
        </a:lnRef>
        <a:fillRef idx="2">
          <a:scrgbClr r="0" g="0" b="0"/>
        </a:fillRef>
        <a:effectRef idx="0">
          <a:scrgbClr r="0" g="0" b="0"/>
        </a:effectRef>
        <a:fontRef idx="minor"/>
      </dsp:style>
    </dsp:sp>
    <dsp:sp modelId="{34018CBE-49FE-44FE-8FDB-9D689DD85C76}">
      <dsp:nvSpPr>
        <dsp:cNvPr id="0" name=""/>
        <dsp:cNvSpPr/>
      </dsp:nvSpPr>
      <dsp:spPr>
        <a:xfrm>
          <a:off x="1071127" y="1745265"/>
          <a:ext cx="7036297" cy="562155"/>
        </a:xfrm>
        <a:prstGeom prst="rect">
          <a:avLst/>
        </a:prstGeom>
        <a:gradFill rotWithShape="0">
          <a:gsLst>
            <a:gs pos="0">
              <a:schemeClr val="accent3">
                <a:shade val="80000"/>
                <a:hueOff val="-265492"/>
                <a:satOff val="2703"/>
                <a:lumOff val="16221"/>
                <a:alphaOff val="0"/>
                <a:tint val="70000"/>
                <a:satMod val="130000"/>
              </a:schemeClr>
            </a:gs>
            <a:gs pos="43000">
              <a:schemeClr val="accent3">
                <a:shade val="80000"/>
                <a:hueOff val="-265492"/>
                <a:satOff val="2703"/>
                <a:lumOff val="16221"/>
                <a:alphaOff val="0"/>
                <a:tint val="44000"/>
                <a:satMod val="165000"/>
              </a:schemeClr>
            </a:gs>
            <a:gs pos="93000">
              <a:schemeClr val="accent3">
                <a:shade val="80000"/>
                <a:hueOff val="-265492"/>
                <a:satOff val="2703"/>
                <a:lumOff val="16221"/>
                <a:alphaOff val="0"/>
                <a:tint val="15000"/>
                <a:satMod val="165000"/>
              </a:schemeClr>
            </a:gs>
            <a:gs pos="100000">
              <a:schemeClr val="accent3">
                <a:shade val="80000"/>
                <a:hueOff val="-265492"/>
                <a:satOff val="2703"/>
                <a:lumOff val="16221"/>
                <a:alphaOff val="0"/>
                <a:tint val="5000"/>
                <a:satMod val="250000"/>
              </a:schemeClr>
            </a:gs>
          </a:gsLst>
          <a:path path="circle">
            <a:fillToRect l="50000" t="130000" r="50000" b="-30000"/>
          </a:path>
        </a:gradFill>
        <a:ln>
          <a:noFill/>
        </a:ln>
        <a:effectLst>
          <a:outerShdw blurRad="57150" dist="38100" dir="5400000" algn="ctr" rotWithShape="0">
            <a:schemeClr val="accent3">
              <a:shade val="80000"/>
              <a:hueOff val="-265492"/>
              <a:satOff val="2703"/>
              <a:lumOff val="16221"/>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79189" tIns="45720" rIns="45720" bIns="45720" numCol="1" spcCol="1270" anchor="ctr" anchorCtr="0">
          <a:noAutofit/>
        </a:bodyPr>
        <a:lstStyle/>
        <a:p>
          <a:pPr lvl="0" algn="l" defTabSz="800100">
            <a:lnSpc>
              <a:spcPct val="90000"/>
            </a:lnSpc>
            <a:spcBef>
              <a:spcPct val="0"/>
            </a:spcBef>
            <a:spcAft>
              <a:spcPct val="35000"/>
            </a:spcAft>
          </a:pPr>
          <a:r>
            <a:rPr lang="ru-RU" sz="1800" kern="1200" baseline="0" dirty="0" smtClean="0">
              <a:solidFill>
                <a:srgbClr val="002060"/>
              </a:solidFill>
              <a:latin typeface="Times New Roman" panose="02020603050405020304" pitchFamily="18" charset="0"/>
              <a:cs typeface="Times New Roman" panose="02020603050405020304" pitchFamily="18" charset="0"/>
            </a:rPr>
            <a:t>Федеральный закон от 28 июня 2014 № 172- ФЗ «О стратегическом планировании в Российской Федерации»</a:t>
          </a:r>
          <a:endParaRPr lang="ru-RU" sz="1800" kern="1200" baseline="0" dirty="0">
            <a:solidFill>
              <a:srgbClr val="002060"/>
            </a:solidFill>
            <a:latin typeface="Times New Roman" panose="02020603050405020304" pitchFamily="18" charset="0"/>
            <a:cs typeface="Times New Roman" panose="02020603050405020304" pitchFamily="18" charset="0"/>
          </a:endParaRPr>
        </a:p>
      </dsp:txBody>
      <dsp:txXfrm>
        <a:off x="1071127" y="1745265"/>
        <a:ext cx="7036297" cy="562155"/>
      </dsp:txXfrm>
    </dsp:sp>
    <dsp:sp modelId="{A54A1981-F295-47B1-BA17-369F71676F18}">
      <dsp:nvSpPr>
        <dsp:cNvPr id="0" name=""/>
        <dsp:cNvSpPr/>
      </dsp:nvSpPr>
      <dsp:spPr>
        <a:xfrm flipV="1">
          <a:off x="1022968" y="2681190"/>
          <a:ext cx="168909" cy="296573"/>
        </a:xfrm>
        <a:prstGeom prst="flowChartConnector">
          <a:avLst/>
        </a:prstGeom>
        <a:gradFill rotWithShape="0">
          <a:gsLst>
            <a:gs pos="0">
              <a:schemeClr val="lt1">
                <a:hueOff val="0"/>
                <a:satOff val="0"/>
                <a:lumOff val="0"/>
                <a:alphaOff val="0"/>
                <a:tint val="70000"/>
                <a:satMod val="130000"/>
              </a:schemeClr>
            </a:gs>
            <a:gs pos="43000">
              <a:schemeClr val="lt1">
                <a:hueOff val="0"/>
                <a:satOff val="0"/>
                <a:lumOff val="0"/>
                <a:alphaOff val="0"/>
                <a:tint val="44000"/>
                <a:satMod val="165000"/>
              </a:schemeClr>
            </a:gs>
            <a:gs pos="93000">
              <a:schemeClr val="lt1">
                <a:hueOff val="0"/>
                <a:satOff val="0"/>
                <a:lumOff val="0"/>
                <a:alphaOff val="0"/>
                <a:tint val="15000"/>
                <a:satMod val="165000"/>
              </a:schemeClr>
            </a:gs>
            <a:gs pos="100000">
              <a:schemeClr val="lt1">
                <a:hueOff val="0"/>
                <a:satOff val="0"/>
                <a:lumOff val="0"/>
                <a:alphaOff val="0"/>
                <a:tint val="5000"/>
                <a:satMod val="250000"/>
              </a:schemeClr>
            </a:gs>
          </a:gsLst>
          <a:path path="circle">
            <a:fillToRect l="50000" t="130000" r="50000" b="-30000"/>
          </a:path>
        </a:gradFill>
        <a:ln w="9525" cap="flat" cmpd="sng" algn="ctr">
          <a:solidFill>
            <a:schemeClr val="accent3">
              <a:shade val="80000"/>
              <a:hueOff val="-265492"/>
              <a:satOff val="2703"/>
              <a:lumOff val="16221"/>
              <a:alphaOff val="0"/>
            </a:schemeClr>
          </a:solidFill>
          <a:prstDash val="solid"/>
        </a:ln>
        <a:effectLst/>
      </dsp:spPr>
      <dsp:style>
        <a:lnRef idx="1">
          <a:scrgbClr r="0" g="0" b="0"/>
        </a:lnRef>
        <a:fillRef idx="2">
          <a:scrgbClr r="0" g="0" b="0"/>
        </a:fillRef>
        <a:effectRef idx="0">
          <a:scrgbClr r="0" g="0" b="0"/>
        </a:effectRef>
        <a:fontRef idx="minor"/>
      </dsp:style>
    </dsp:sp>
    <dsp:sp modelId="{294E9B3E-C859-4E83-B81C-E2E47B08CAC3}">
      <dsp:nvSpPr>
        <dsp:cNvPr id="0" name=""/>
        <dsp:cNvSpPr/>
      </dsp:nvSpPr>
      <dsp:spPr>
        <a:xfrm>
          <a:off x="1168232" y="3255732"/>
          <a:ext cx="6974579" cy="537060"/>
        </a:xfrm>
        <a:prstGeom prst="rect">
          <a:avLst/>
        </a:prstGeom>
        <a:gradFill rotWithShape="0">
          <a:gsLst>
            <a:gs pos="0">
              <a:schemeClr val="accent3">
                <a:shade val="80000"/>
                <a:hueOff val="-353989"/>
                <a:satOff val="3604"/>
                <a:lumOff val="21627"/>
                <a:alphaOff val="0"/>
                <a:tint val="70000"/>
                <a:satMod val="130000"/>
              </a:schemeClr>
            </a:gs>
            <a:gs pos="43000">
              <a:schemeClr val="accent3">
                <a:shade val="80000"/>
                <a:hueOff val="-353989"/>
                <a:satOff val="3604"/>
                <a:lumOff val="21627"/>
                <a:alphaOff val="0"/>
                <a:tint val="44000"/>
                <a:satMod val="165000"/>
              </a:schemeClr>
            </a:gs>
            <a:gs pos="93000">
              <a:schemeClr val="accent3">
                <a:shade val="80000"/>
                <a:hueOff val="-353989"/>
                <a:satOff val="3604"/>
                <a:lumOff val="21627"/>
                <a:alphaOff val="0"/>
                <a:tint val="15000"/>
                <a:satMod val="165000"/>
              </a:schemeClr>
            </a:gs>
            <a:gs pos="100000">
              <a:schemeClr val="accent3">
                <a:shade val="80000"/>
                <a:hueOff val="-353989"/>
                <a:satOff val="3604"/>
                <a:lumOff val="21627"/>
                <a:alphaOff val="0"/>
                <a:tint val="5000"/>
                <a:satMod val="250000"/>
              </a:schemeClr>
            </a:gs>
          </a:gsLst>
          <a:path path="circle">
            <a:fillToRect l="50000" t="130000" r="50000" b="-30000"/>
          </a:path>
        </a:gradFill>
        <a:ln>
          <a:noFill/>
        </a:ln>
        <a:effectLst>
          <a:outerShdw blurRad="57150" dist="38100" dir="5400000" algn="ctr" rotWithShape="0">
            <a:schemeClr val="accent3">
              <a:shade val="80000"/>
              <a:hueOff val="-353989"/>
              <a:satOff val="3604"/>
              <a:lumOff val="21627"/>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79189" tIns="45720" rIns="45720" bIns="45720" numCol="1" spcCol="1270" anchor="ctr" anchorCtr="0">
          <a:noAutofit/>
        </a:bodyPr>
        <a:lstStyle/>
        <a:p>
          <a:pPr lvl="0" algn="l" defTabSz="800100">
            <a:lnSpc>
              <a:spcPct val="90000"/>
            </a:lnSpc>
            <a:spcBef>
              <a:spcPct val="0"/>
            </a:spcBef>
            <a:spcAft>
              <a:spcPct val="35000"/>
            </a:spcAft>
          </a:pPr>
          <a:r>
            <a:rPr lang="ru-RU" sz="1800" kern="1200" baseline="0" dirty="0" smtClean="0">
              <a:solidFill>
                <a:srgbClr val="002060"/>
              </a:solidFill>
              <a:latin typeface="Times New Roman" panose="02020603050405020304" pitchFamily="18" charset="0"/>
              <a:cs typeface="Times New Roman" panose="02020603050405020304" pitchFamily="18" charset="0"/>
            </a:rPr>
            <a:t>Законодательство Российской Федерации и Московской области о налогах и сборах  </a:t>
          </a:r>
        </a:p>
      </dsp:txBody>
      <dsp:txXfrm>
        <a:off x="1168232" y="3255732"/>
        <a:ext cx="6974579" cy="537060"/>
      </dsp:txXfrm>
    </dsp:sp>
    <dsp:sp modelId="{949AC2A6-CD90-4D44-84C5-E8EE31E6FA93}">
      <dsp:nvSpPr>
        <dsp:cNvPr id="0" name=""/>
        <dsp:cNvSpPr/>
      </dsp:nvSpPr>
      <dsp:spPr>
        <a:xfrm>
          <a:off x="797246" y="3191996"/>
          <a:ext cx="597147" cy="597147"/>
        </a:xfrm>
        <a:prstGeom prst="ellipse">
          <a:avLst/>
        </a:prstGeom>
        <a:blipFill rotWithShape="0">
          <a:blip xmlns:r="http://schemas.openxmlformats.org/officeDocument/2006/relationships" r:embed="rId2"/>
          <a:stretch>
            <a:fillRect/>
          </a:stretch>
        </a:blip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sp>
    <dsp:sp modelId="{5A0CBBB0-1606-4723-8C2A-CAE58EECC452}">
      <dsp:nvSpPr>
        <dsp:cNvPr id="0" name=""/>
        <dsp:cNvSpPr/>
      </dsp:nvSpPr>
      <dsp:spPr>
        <a:xfrm>
          <a:off x="909147" y="3915733"/>
          <a:ext cx="7240266" cy="489709"/>
        </a:xfrm>
        <a:prstGeom prst="rect">
          <a:avLst/>
        </a:prstGeom>
        <a:gradFill rotWithShape="0">
          <a:gsLst>
            <a:gs pos="0">
              <a:schemeClr val="accent3">
                <a:shade val="80000"/>
                <a:hueOff val="-442487"/>
                <a:satOff val="4505"/>
                <a:lumOff val="27034"/>
                <a:alphaOff val="0"/>
                <a:tint val="70000"/>
                <a:satMod val="130000"/>
              </a:schemeClr>
            </a:gs>
            <a:gs pos="43000">
              <a:schemeClr val="accent3">
                <a:shade val="80000"/>
                <a:hueOff val="-442487"/>
                <a:satOff val="4505"/>
                <a:lumOff val="27034"/>
                <a:alphaOff val="0"/>
                <a:tint val="44000"/>
                <a:satMod val="165000"/>
              </a:schemeClr>
            </a:gs>
            <a:gs pos="93000">
              <a:schemeClr val="accent3">
                <a:shade val="80000"/>
                <a:hueOff val="-442487"/>
                <a:satOff val="4505"/>
                <a:lumOff val="27034"/>
                <a:alphaOff val="0"/>
                <a:tint val="15000"/>
                <a:satMod val="165000"/>
              </a:schemeClr>
            </a:gs>
            <a:gs pos="100000">
              <a:schemeClr val="accent3">
                <a:shade val="80000"/>
                <a:hueOff val="-442487"/>
                <a:satOff val="4505"/>
                <a:lumOff val="27034"/>
                <a:alphaOff val="0"/>
                <a:tint val="5000"/>
                <a:satMod val="250000"/>
              </a:schemeClr>
            </a:gs>
          </a:gsLst>
          <a:path path="circle">
            <a:fillToRect l="50000" t="130000" r="50000" b="-30000"/>
          </a:path>
        </a:gradFill>
        <a:ln>
          <a:noFill/>
        </a:ln>
        <a:effectLst>
          <a:outerShdw blurRad="57150" dist="38100" dir="5400000" algn="ctr" rotWithShape="0">
            <a:schemeClr val="accent3">
              <a:shade val="80000"/>
              <a:hueOff val="-442487"/>
              <a:satOff val="4505"/>
              <a:lumOff val="27034"/>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79189" tIns="45720" rIns="45720" bIns="45720" numCol="1" spcCol="1270" anchor="ctr" anchorCtr="0">
          <a:noAutofit/>
        </a:bodyPr>
        <a:lstStyle/>
        <a:p>
          <a:pPr lvl="0" algn="l" defTabSz="800100">
            <a:lnSpc>
              <a:spcPct val="90000"/>
            </a:lnSpc>
            <a:spcBef>
              <a:spcPct val="0"/>
            </a:spcBef>
            <a:spcAft>
              <a:spcPct val="35000"/>
            </a:spcAft>
          </a:pPr>
          <a:r>
            <a:rPr lang="ru-RU" sz="1800" kern="1200" baseline="0" dirty="0" smtClean="0">
              <a:solidFill>
                <a:srgbClr val="002060"/>
              </a:solidFill>
              <a:latin typeface="Times New Roman" panose="02020603050405020304" pitchFamily="18" charset="0"/>
              <a:cs typeface="Times New Roman" panose="02020603050405020304" pitchFamily="18" charset="0"/>
            </a:rPr>
            <a:t>Нормативно правовые акты Совета Депутатов и Администрации городского округа Лотошино Московской области  </a:t>
          </a:r>
          <a:endParaRPr lang="ru-RU" sz="1800" kern="1200" baseline="0" dirty="0">
            <a:solidFill>
              <a:srgbClr val="002060"/>
            </a:solidFill>
            <a:latin typeface="Times New Roman" panose="02020603050405020304" pitchFamily="18" charset="0"/>
            <a:cs typeface="Times New Roman" panose="02020603050405020304" pitchFamily="18" charset="0"/>
          </a:endParaRPr>
        </a:p>
      </dsp:txBody>
      <dsp:txXfrm>
        <a:off x="909147" y="3915733"/>
        <a:ext cx="7240266" cy="489709"/>
      </dsp:txXfrm>
    </dsp:sp>
    <dsp:sp modelId="{79B217AD-6FF1-4D1F-9A9D-87B383E2D2D4}">
      <dsp:nvSpPr>
        <dsp:cNvPr id="0" name=""/>
        <dsp:cNvSpPr/>
      </dsp:nvSpPr>
      <dsp:spPr>
        <a:xfrm>
          <a:off x="648071" y="3852853"/>
          <a:ext cx="574008" cy="539290"/>
        </a:xfrm>
        <a:prstGeom prst="ellipse">
          <a:avLst/>
        </a:prstGeom>
        <a:blipFill rotWithShape="0">
          <a:blip xmlns:r="http://schemas.openxmlformats.org/officeDocument/2006/relationships" r:embed="rId3"/>
          <a:stretch>
            <a:fillRect/>
          </a:stretch>
        </a:blip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sp>
    <dsp:sp modelId="{16E166DD-9061-4EA9-892B-E16B3064797B}">
      <dsp:nvSpPr>
        <dsp:cNvPr id="0" name=""/>
        <dsp:cNvSpPr/>
      </dsp:nvSpPr>
      <dsp:spPr>
        <a:xfrm>
          <a:off x="690304" y="4532491"/>
          <a:ext cx="7446603" cy="600941"/>
        </a:xfrm>
        <a:prstGeom prst="rect">
          <a:avLst/>
        </a:prstGeom>
        <a:gradFill rotWithShape="0">
          <a:gsLst>
            <a:gs pos="0">
              <a:schemeClr val="accent3">
                <a:shade val="80000"/>
                <a:hueOff val="-530984"/>
                <a:satOff val="5406"/>
                <a:lumOff val="32441"/>
                <a:alphaOff val="0"/>
                <a:tint val="70000"/>
                <a:satMod val="130000"/>
              </a:schemeClr>
            </a:gs>
            <a:gs pos="43000">
              <a:schemeClr val="accent3">
                <a:shade val="80000"/>
                <a:hueOff val="-530984"/>
                <a:satOff val="5406"/>
                <a:lumOff val="32441"/>
                <a:alphaOff val="0"/>
                <a:tint val="44000"/>
                <a:satMod val="165000"/>
              </a:schemeClr>
            </a:gs>
            <a:gs pos="93000">
              <a:schemeClr val="accent3">
                <a:shade val="80000"/>
                <a:hueOff val="-530984"/>
                <a:satOff val="5406"/>
                <a:lumOff val="32441"/>
                <a:alphaOff val="0"/>
                <a:tint val="15000"/>
                <a:satMod val="165000"/>
              </a:schemeClr>
            </a:gs>
            <a:gs pos="100000">
              <a:schemeClr val="accent3">
                <a:shade val="80000"/>
                <a:hueOff val="-530984"/>
                <a:satOff val="5406"/>
                <a:lumOff val="32441"/>
                <a:alphaOff val="0"/>
                <a:tint val="5000"/>
                <a:satMod val="250000"/>
              </a:schemeClr>
            </a:gs>
          </a:gsLst>
          <a:path path="circle">
            <a:fillToRect l="50000" t="130000" r="50000" b="-30000"/>
          </a:path>
        </a:gradFill>
        <a:ln>
          <a:noFill/>
        </a:ln>
        <a:effectLst>
          <a:outerShdw blurRad="57150" dist="38100" dir="5400000" algn="ctr" rotWithShape="0">
            <a:schemeClr val="accent3">
              <a:shade val="80000"/>
              <a:hueOff val="-530984"/>
              <a:satOff val="5406"/>
              <a:lumOff val="32441"/>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79189" tIns="45720" rIns="45720" bIns="45720" numCol="1" spcCol="1270" anchor="ctr" anchorCtr="0">
          <a:noAutofit/>
        </a:bodyPr>
        <a:lstStyle/>
        <a:p>
          <a:pPr lvl="0" algn="l" defTabSz="800100">
            <a:lnSpc>
              <a:spcPct val="90000"/>
            </a:lnSpc>
            <a:spcBef>
              <a:spcPct val="0"/>
            </a:spcBef>
            <a:spcAft>
              <a:spcPct val="35000"/>
            </a:spcAft>
          </a:pPr>
          <a:r>
            <a:rPr lang="ru-RU" sz="1800" kern="1200" baseline="0" dirty="0" smtClean="0">
              <a:solidFill>
                <a:srgbClr val="002060"/>
              </a:solidFill>
              <a:latin typeface="Times New Roman" panose="02020603050405020304" pitchFamily="18" charset="0"/>
              <a:cs typeface="Times New Roman" panose="02020603050405020304" pitchFamily="18" charset="0"/>
            </a:rPr>
            <a:t>Методические рекомендации МЭФ МО по составлению и исполнению местных бюджетов на основе муниципальных программ</a:t>
          </a:r>
          <a:endParaRPr lang="ru-RU" sz="1800" kern="1200" baseline="0" dirty="0">
            <a:solidFill>
              <a:srgbClr val="002060"/>
            </a:solidFill>
            <a:latin typeface="Times New Roman" panose="02020603050405020304" pitchFamily="18" charset="0"/>
            <a:cs typeface="Times New Roman" panose="02020603050405020304" pitchFamily="18" charset="0"/>
          </a:endParaRPr>
        </a:p>
      </dsp:txBody>
      <dsp:txXfrm>
        <a:off x="690304" y="4532491"/>
        <a:ext cx="7446603" cy="600941"/>
      </dsp:txXfrm>
    </dsp:sp>
    <dsp:sp modelId="{21989F83-A471-4F6C-A92F-F48CA5DE471A}">
      <dsp:nvSpPr>
        <dsp:cNvPr id="0" name=""/>
        <dsp:cNvSpPr/>
      </dsp:nvSpPr>
      <dsp:spPr>
        <a:xfrm>
          <a:off x="413621" y="4530251"/>
          <a:ext cx="597147" cy="597147"/>
        </a:xfrm>
        <a:prstGeom prst="ellipse">
          <a:avLst/>
        </a:prstGeom>
        <a:blipFill rotWithShape="0">
          <a:blip xmlns:r="http://schemas.openxmlformats.org/officeDocument/2006/relationships" r:embed="rId4"/>
          <a:stretch>
            <a:fillRect/>
          </a:stretch>
        </a:blip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0.00797</cdr:x>
      <cdr:y>0.0267</cdr:y>
    </cdr:from>
    <cdr:to>
      <cdr:x>0.15542</cdr:x>
      <cdr:y>0.08657</cdr:y>
    </cdr:to>
    <cdr:sp macro="" textlink="">
      <cdr:nvSpPr>
        <cdr:cNvPr id="3" name="Поле 2"/>
        <cdr:cNvSpPr txBox="1"/>
      </cdr:nvSpPr>
      <cdr:spPr>
        <a:xfrm xmlns:a="http://schemas.openxmlformats.org/drawingml/2006/main">
          <a:off x="51206" y="95097"/>
          <a:ext cx="958291" cy="21945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ru-RU"/>
        </a:p>
      </cdr:txBody>
    </cdr:sp>
  </cdr:relSizeAnchor>
  <cdr:relSizeAnchor xmlns:cdr="http://schemas.openxmlformats.org/drawingml/2006/chartDrawing">
    <cdr:from>
      <cdr:x>0</cdr:x>
      <cdr:y>0</cdr:y>
    </cdr:from>
    <cdr:to>
      <cdr:x>1</cdr:x>
      <cdr:y>0.13583</cdr:y>
    </cdr:to>
    <cdr:sp macro="" textlink="">
      <cdr:nvSpPr>
        <cdr:cNvPr id="4" name="Заголовок 2"/>
        <cdr:cNvSpPr>
          <a:spLocks xmlns:a="http://schemas.openxmlformats.org/drawingml/2006/main" noGrp="1"/>
        </cdr:cNvSpPr>
      </cdr:nvSpPr>
      <cdr:spPr>
        <a:xfrm xmlns:a="http://schemas.openxmlformats.org/drawingml/2006/main">
          <a:off x="-179512" y="-908720"/>
          <a:ext cx="8640960" cy="764704"/>
        </a:xfrm>
        <a:prstGeom xmlns:a="http://schemas.openxmlformats.org/drawingml/2006/main" prst="rect">
          <a:avLst/>
        </a:prstGeom>
      </cdr:spPr>
      <cdr:txBody>
        <a:bodyPr xmlns:a="http://schemas.openxmlformats.org/drawingml/2006/main" vert="horz" wrap="square" lIns="0" tIns="0" rIns="0" bIns="0" rtlCol="0" anchor="ctr" anchorCtr="0">
          <a:noAutofit/>
        </a:bodyPr>
        <a:lstStyle xmlns:a="http://schemas.openxmlformats.org/drawingml/2006/main">
          <a:lvl1pPr algn="l" defTabSz="914363" rtl="0" eaLnBrk="1" latinLnBrk="0" hangingPunct="1">
            <a:lnSpc>
              <a:spcPct val="90000"/>
            </a:lnSpc>
            <a:spcBef>
              <a:spcPct val="0"/>
            </a:spcBef>
            <a:buNone/>
            <a:defRPr lang="en-US" sz="5400" b="0" kern="1200" cap="none" spc="-15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a:lstStyle>
        <a:p xmlns:a="http://schemas.openxmlformats.org/drawingml/2006/main">
          <a:pPr algn="ctr"/>
          <a:r>
            <a:rPr lang="ru-RU" sz="2800" b="1" dirty="0" smtClean="0">
              <a:solidFill>
                <a:srgbClr val="FF0000"/>
              </a:solidFill>
              <a:effectLst>
                <a:outerShdw blurRad="38100" dist="38100" dir="2700000" algn="tl">
                  <a:srgbClr val="000000">
                    <a:alpha val="43137"/>
                  </a:srgbClr>
                </a:outerShdw>
              </a:effectLst>
            </a:rPr>
            <a:t>Структура муниципального долга 2014-2022 годы</a:t>
          </a:r>
          <a:endParaRPr lang="ru-RU" sz="2800" b="1" dirty="0">
            <a:solidFill>
              <a:srgbClr val="FF0000"/>
            </a:solidFill>
            <a:effectLst>
              <a:outerShdw blurRad="38100" dist="38100" dir="2700000" algn="tl">
                <a:srgbClr val="000000">
                  <a:alpha val="43137"/>
                </a:srgbClr>
              </a:outerShdw>
            </a:effectLst>
          </a:endParaRPr>
        </a:p>
      </cdr:txBody>
    </cdr:sp>
  </cdr:relSizeAnchor>
  <cdr:relSizeAnchor xmlns:cdr="http://schemas.openxmlformats.org/drawingml/2006/chartDrawing">
    <cdr:from>
      <cdr:x>0.0668</cdr:x>
      <cdr:y>0.83408</cdr:y>
    </cdr:from>
    <cdr:to>
      <cdr:x>0.12512</cdr:x>
      <cdr:y>0.92971</cdr:y>
    </cdr:to>
    <cdr:sp macro="" textlink="">
      <cdr:nvSpPr>
        <cdr:cNvPr id="2" name="TextBox 1"/>
        <cdr:cNvSpPr txBox="1"/>
      </cdr:nvSpPr>
      <cdr:spPr>
        <a:xfrm xmlns:a="http://schemas.openxmlformats.org/drawingml/2006/main">
          <a:off x="576064" y="4968552"/>
          <a:ext cx="504056" cy="57606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a:p>
      </cdr:txBody>
    </cdr:sp>
  </cdr:relSizeAnchor>
</c:userShapes>
</file>

<file path=ppt/drawings/drawing2.xml><?xml version="1.0" encoding="utf-8"?>
<c:userShapes xmlns:c="http://schemas.openxmlformats.org/drawingml/2006/chart">
  <cdr:relSizeAnchor xmlns:cdr="http://schemas.openxmlformats.org/drawingml/2006/chartDrawing">
    <cdr:from>
      <cdr:x>0.00797</cdr:x>
      <cdr:y>0.02595</cdr:y>
    </cdr:from>
    <cdr:to>
      <cdr:x>0.15817</cdr:x>
      <cdr:y>0.08607</cdr:y>
    </cdr:to>
    <cdr:sp macro="" textlink="">
      <cdr:nvSpPr>
        <cdr:cNvPr id="3" name="Поле 2"/>
        <cdr:cNvSpPr txBox="1"/>
      </cdr:nvSpPr>
      <cdr:spPr>
        <a:xfrm xmlns:a="http://schemas.openxmlformats.org/drawingml/2006/main">
          <a:off x="51206" y="95097"/>
          <a:ext cx="958291" cy="21945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ru-RU"/>
        </a:p>
      </cdr:txBody>
    </cdr:sp>
  </cdr:relSizeAnchor>
  <cdr:relSizeAnchor xmlns:cdr="http://schemas.openxmlformats.org/drawingml/2006/chartDrawing">
    <cdr:from>
      <cdr:x>0</cdr:x>
      <cdr:y>0</cdr:y>
    </cdr:from>
    <cdr:to>
      <cdr:x>0.001</cdr:x>
      <cdr:y>0</cdr:y>
    </cdr:to>
    <cdr:sp macro="" textlink="">
      <cdr:nvSpPr>
        <cdr:cNvPr id="4" name="Заголовок 2"/>
        <cdr:cNvSpPr>
          <a:spLocks xmlns:a="http://schemas.openxmlformats.org/drawingml/2006/main" noGrp="1"/>
        </cdr:cNvSpPr>
      </cdr:nvSpPr>
      <cdr:spPr>
        <a:xfrm xmlns:a="http://schemas.openxmlformats.org/drawingml/2006/main">
          <a:off x="-179512" y="-908720"/>
          <a:ext cx="8640960" cy="764704"/>
        </a:xfrm>
        <a:prstGeom xmlns:a="http://schemas.openxmlformats.org/drawingml/2006/main" prst="rect">
          <a:avLst/>
        </a:prstGeom>
      </cdr:spPr>
      <cdr:txBody>
        <a:bodyPr xmlns:a="http://schemas.openxmlformats.org/drawingml/2006/main" vert="horz" wrap="square" lIns="0" tIns="0" rIns="0" bIns="0" rtlCol="0" anchor="ctr" anchorCtr="0">
          <a:noAutofit/>
        </a:bodyPr>
        <a:lstStyle xmlns:a="http://schemas.openxmlformats.org/drawingml/2006/main"/>
        <a:p xmlns:a="http://schemas.openxmlformats.org/drawingml/2006/main">
          <a:endParaRPr lang="ru-RU"/>
        </a:p>
      </cdr:txBody>
    </cdr:sp>
  </cdr:relSizeAnchor>
  <cdr:relSizeAnchor xmlns:cdr="http://schemas.openxmlformats.org/drawingml/2006/chartDrawing">
    <cdr:from>
      <cdr:x>0.0678</cdr:x>
      <cdr:y>0.83083</cdr:y>
    </cdr:from>
    <cdr:to>
      <cdr:x>0.12662</cdr:x>
      <cdr:y>0.92921</cdr:y>
    </cdr:to>
    <cdr:sp macro="" textlink="">
      <cdr:nvSpPr>
        <cdr:cNvPr id="2" name="TextBox 1"/>
        <cdr:cNvSpPr txBox="1"/>
      </cdr:nvSpPr>
      <cdr:spPr>
        <a:xfrm xmlns:a="http://schemas.openxmlformats.org/drawingml/2006/main">
          <a:off x="576064" y="4968552"/>
          <a:ext cx="504056" cy="57606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6332"/>
          </a:xfrm>
          <a:prstGeom prst="rect">
            <a:avLst/>
          </a:prstGeom>
        </p:spPr>
        <p:txBody>
          <a:bodyPr vert="horz" lIns="92994" tIns="46497" rIns="92994" bIns="46497" rtlCol="0"/>
          <a:lstStyle>
            <a:lvl1pPr algn="l" eaLnBrk="0" hangingPunct="0">
              <a:defRPr sz="1200">
                <a:latin typeface="Arial" charset="0"/>
                <a:cs typeface="+mn-cs"/>
              </a:defRPr>
            </a:lvl1pPr>
          </a:lstStyle>
          <a:p>
            <a:pPr>
              <a:defRPr/>
            </a:pPr>
            <a:endParaRPr lang="ru-RU"/>
          </a:p>
        </p:txBody>
      </p:sp>
      <p:sp>
        <p:nvSpPr>
          <p:cNvPr id="3" name="Дата 2"/>
          <p:cNvSpPr>
            <a:spLocks noGrp="1"/>
          </p:cNvSpPr>
          <p:nvPr>
            <p:ph type="dt" idx="1"/>
          </p:nvPr>
        </p:nvSpPr>
        <p:spPr>
          <a:xfrm>
            <a:off x="3850443" y="0"/>
            <a:ext cx="2945659" cy="496332"/>
          </a:xfrm>
          <a:prstGeom prst="rect">
            <a:avLst/>
          </a:prstGeom>
        </p:spPr>
        <p:txBody>
          <a:bodyPr vert="horz" lIns="92994" tIns="46497" rIns="92994" bIns="46497" rtlCol="0"/>
          <a:lstStyle>
            <a:lvl1pPr algn="r" eaLnBrk="0" hangingPunct="0">
              <a:defRPr sz="1200">
                <a:latin typeface="Arial" charset="0"/>
                <a:cs typeface="+mn-cs"/>
              </a:defRPr>
            </a:lvl1pPr>
          </a:lstStyle>
          <a:p>
            <a:pPr>
              <a:defRPr/>
            </a:pPr>
            <a:fld id="{C8DCD77E-066F-4BEE-B277-015FDF390319}" type="datetimeFigureOut">
              <a:rPr lang="ru-RU"/>
              <a:pPr>
                <a:defRPr/>
              </a:pPr>
              <a:t>09.06.2023</a:t>
            </a:fld>
            <a:endParaRPr lang="ru-RU" dirty="0"/>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2994" tIns="46497" rIns="92994" bIns="46497" rtlCol="0" anchor="ctr"/>
          <a:lstStyle/>
          <a:p>
            <a:pPr lvl="0"/>
            <a:endParaRPr lang="ru-RU" noProof="0" dirty="0" smtClean="0"/>
          </a:p>
        </p:txBody>
      </p:sp>
      <p:sp>
        <p:nvSpPr>
          <p:cNvPr id="5" name="Заметки 4"/>
          <p:cNvSpPr>
            <a:spLocks noGrp="1"/>
          </p:cNvSpPr>
          <p:nvPr>
            <p:ph type="body" sz="quarter" idx="3"/>
          </p:nvPr>
        </p:nvSpPr>
        <p:spPr>
          <a:xfrm>
            <a:off x="679768" y="4715154"/>
            <a:ext cx="5438140" cy="4466987"/>
          </a:xfrm>
          <a:prstGeom prst="rect">
            <a:avLst/>
          </a:prstGeom>
        </p:spPr>
        <p:txBody>
          <a:bodyPr vert="horz" lIns="92994" tIns="46497" rIns="92994" bIns="46497"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9428584"/>
            <a:ext cx="2945659" cy="496332"/>
          </a:xfrm>
          <a:prstGeom prst="rect">
            <a:avLst/>
          </a:prstGeom>
        </p:spPr>
        <p:txBody>
          <a:bodyPr vert="horz" lIns="92994" tIns="46497" rIns="92994" bIns="46497" rtlCol="0" anchor="b"/>
          <a:lstStyle>
            <a:lvl1pPr algn="l" eaLnBrk="0" hangingPunct="0">
              <a:defRPr sz="1200">
                <a:latin typeface="Arial" charset="0"/>
                <a:cs typeface="+mn-cs"/>
              </a:defRPr>
            </a:lvl1pPr>
          </a:lstStyle>
          <a:p>
            <a:pPr>
              <a:defRPr/>
            </a:pPr>
            <a:endParaRPr lang="ru-RU"/>
          </a:p>
        </p:txBody>
      </p:sp>
      <p:sp>
        <p:nvSpPr>
          <p:cNvPr id="7" name="Номер слайда 6"/>
          <p:cNvSpPr>
            <a:spLocks noGrp="1"/>
          </p:cNvSpPr>
          <p:nvPr>
            <p:ph type="sldNum" sz="quarter" idx="5"/>
          </p:nvPr>
        </p:nvSpPr>
        <p:spPr>
          <a:xfrm>
            <a:off x="3850443" y="9428584"/>
            <a:ext cx="2945659" cy="496332"/>
          </a:xfrm>
          <a:prstGeom prst="rect">
            <a:avLst/>
          </a:prstGeom>
        </p:spPr>
        <p:txBody>
          <a:bodyPr vert="horz" lIns="92994" tIns="46497" rIns="92994" bIns="46497" rtlCol="0" anchor="b"/>
          <a:lstStyle>
            <a:lvl1pPr algn="r" eaLnBrk="0" hangingPunct="0">
              <a:defRPr sz="1200">
                <a:latin typeface="Arial" charset="0"/>
                <a:cs typeface="+mn-cs"/>
              </a:defRPr>
            </a:lvl1pPr>
          </a:lstStyle>
          <a:p>
            <a:pPr>
              <a:defRPr/>
            </a:pPr>
            <a:fld id="{CAFF8D50-618E-4D1F-B170-1BA30CB7DC7C}" type="slidenum">
              <a:rPr lang="ru-RU"/>
              <a:pPr>
                <a:defRPr/>
              </a:pPr>
              <a:t>‹#›</a:t>
            </a:fld>
            <a:endParaRPr lang="ru-RU" dirty="0"/>
          </a:p>
        </p:txBody>
      </p:sp>
    </p:spTree>
    <p:extLst>
      <p:ext uri="{BB962C8B-B14F-4D97-AF65-F5344CB8AC3E}">
        <p14:creationId xmlns:p14="http://schemas.microsoft.com/office/powerpoint/2010/main" val="42892605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CAFF8D50-618E-4D1F-B170-1BA30CB7DC7C}" type="slidenum">
              <a:rPr lang="ru-RU" smtClean="0"/>
              <a:pPr>
                <a:defRPr/>
              </a:pPr>
              <a:t>1</a:t>
            </a:fld>
            <a:endParaRPr lang="ru-RU"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Образ слайда 1"/>
          <p:cNvSpPr>
            <a:spLocks noGrp="1" noRot="1" noChangeAspect="1" noTextEdit="1"/>
          </p:cNvSpPr>
          <p:nvPr>
            <p:ph type="sldImg"/>
          </p:nvPr>
        </p:nvSpPr>
        <p:spPr bwMode="auto">
          <a:noFill/>
          <a:ln>
            <a:solidFill>
              <a:srgbClr val="000000"/>
            </a:solidFill>
            <a:miter lim="800000"/>
            <a:headEnd/>
            <a:tailEnd/>
          </a:ln>
        </p:spPr>
      </p:sp>
      <p:sp>
        <p:nvSpPr>
          <p:cNvPr id="68611"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altLang="ru-RU" smtClean="0"/>
          </a:p>
        </p:txBody>
      </p:sp>
      <p:sp>
        <p:nvSpPr>
          <p:cNvPr id="68612" name="Номер слайда 3"/>
          <p:cNvSpPr>
            <a:spLocks noGrp="1"/>
          </p:cNvSpPr>
          <p:nvPr>
            <p:ph type="sldNum" sz="quarter" idx="5"/>
          </p:nvPr>
        </p:nvSpPr>
        <p:spPr bwMode="auto">
          <a:noFill/>
          <a:ln>
            <a:miter lim="800000"/>
            <a:headEnd/>
            <a:tailEnd/>
          </a:ln>
        </p:spPr>
        <p:txBody>
          <a:bodyPr/>
          <a:lstStyle/>
          <a:p>
            <a:fld id="{7B807670-4DC9-4908-942B-EAF030B40E4A}" type="slidenum">
              <a:rPr lang="ru-RU" altLang="ru-RU" smtClean="0">
                <a:latin typeface="Arial" charset="0"/>
                <a:cs typeface="Arial" charset="0"/>
              </a:rPr>
              <a:pPr/>
              <a:t>6</a:t>
            </a:fld>
            <a:endParaRPr lang="ru-RU" altLang="ru-RU" smtClean="0">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Образ слайда 1"/>
          <p:cNvSpPr>
            <a:spLocks noGrp="1" noRot="1" noChangeAspect="1" noTextEdit="1"/>
          </p:cNvSpPr>
          <p:nvPr>
            <p:ph type="sldImg"/>
          </p:nvPr>
        </p:nvSpPr>
        <p:spPr bwMode="auto">
          <a:noFill/>
          <a:ln>
            <a:solidFill>
              <a:srgbClr val="000000"/>
            </a:solidFill>
            <a:miter lim="800000"/>
            <a:headEnd/>
            <a:tailEnd/>
          </a:ln>
        </p:spPr>
      </p:sp>
      <p:sp>
        <p:nvSpPr>
          <p:cNvPr id="26626"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26627"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4D53890-9D32-47C4-9A37-A945A7750EA6}" type="slidenum">
              <a:rPr lang="ru-RU" smtClean="0">
                <a:cs typeface="Arial" charset="0"/>
              </a:rPr>
              <a:pPr/>
              <a:t>14</a:t>
            </a:fld>
            <a:endParaRPr lang="ru-RU" smtClean="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Образ слайда 1"/>
          <p:cNvSpPr>
            <a:spLocks noGrp="1" noRot="1" noChangeAspect="1" noTextEdit="1"/>
          </p:cNvSpPr>
          <p:nvPr>
            <p:ph type="sldImg"/>
          </p:nvPr>
        </p:nvSpPr>
        <p:spPr bwMode="auto">
          <a:noFill/>
          <a:ln>
            <a:solidFill>
              <a:srgbClr val="000000"/>
            </a:solidFill>
            <a:miter lim="800000"/>
            <a:headEnd/>
            <a:tailEnd/>
          </a:ln>
        </p:spPr>
      </p:sp>
      <p:sp>
        <p:nvSpPr>
          <p:cNvPr id="30722"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30723"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BB9FD22-7767-4371-862C-3555BE8AC075}" type="slidenum">
              <a:rPr lang="ru-RU" smtClean="0">
                <a:cs typeface="Arial" charset="0"/>
              </a:rPr>
              <a:pPr/>
              <a:t>28</a:t>
            </a:fld>
            <a:endParaRPr lang="ru-RU" smtClean="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CAFF8D50-618E-4D1F-B170-1BA30CB7DC7C}" type="slidenum">
              <a:rPr lang="ru-RU" smtClean="0"/>
              <a:pPr>
                <a:defRPr/>
              </a:pPr>
              <a:t>35</a:t>
            </a:fld>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Титульный слайд">
    <p:spTree>
      <p:nvGrpSpPr>
        <p:cNvPr id="1" name=""/>
        <p:cNvGrpSpPr/>
        <p:nvPr/>
      </p:nvGrpSpPr>
      <p:grpSpPr>
        <a:xfrm>
          <a:off x="0" y="0"/>
          <a:ext cx="0" cy="0"/>
          <a:chOff x="0" y="0"/>
          <a:chExt cx="0" cy="0"/>
        </a:xfrm>
      </p:grpSpPr>
      <p:sp>
        <p:nvSpPr>
          <p:cNvPr id="4" name="Полилиния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5" name="Полилиния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grpSp>
        <p:nvGrpSpPr>
          <p:cNvPr id="6" name="Группа 1"/>
          <p:cNvGrpSpPr>
            <a:grpSpLocks/>
          </p:cNvGrpSpPr>
          <p:nvPr/>
        </p:nvGrpSpPr>
        <p:grpSpPr bwMode="auto">
          <a:xfrm>
            <a:off x="-19050" y="203200"/>
            <a:ext cx="9180513" cy="647700"/>
            <a:chOff x="-19045" y="216550"/>
            <a:chExt cx="9180548" cy="649224"/>
          </a:xfrm>
        </p:grpSpPr>
        <p:sp>
          <p:nvSpPr>
            <p:cNvPr id="7"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0" hangingPunct="0">
                <a:defRPr/>
              </a:pPr>
              <a:endParaRPr lang="en-US" dirty="0">
                <a:latin typeface="Arial" pitchFamily="34" charset="0"/>
                <a:cs typeface="+mn-cs"/>
              </a:endParaRPr>
            </a:p>
          </p:txBody>
        </p:sp>
        <p:sp>
          <p:nvSpPr>
            <p:cNvPr id="8"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0" hangingPunct="0">
                <a:defRPr/>
              </a:pPr>
              <a:endParaRPr lang="en-US" dirty="0">
                <a:latin typeface="Arial" pitchFamily="34" charset="0"/>
                <a:cs typeface="+mn-cs"/>
              </a:endParaRPr>
            </a:p>
          </p:txBody>
        </p:sp>
      </p:grpSp>
      <p:sp>
        <p:nvSpPr>
          <p:cNvPr id="9" name="Заголовок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ru-RU" smtClean="0"/>
              <a:t>Образец заголовка</a:t>
            </a:r>
            <a:endParaRPr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10" name="Дата 29"/>
          <p:cNvSpPr>
            <a:spLocks noGrp="1"/>
          </p:cNvSpPr>
          <p:nvPr>
            <p:ph type="dt" sz="half" idx="10"/>
          </p:nvPr>
        </p:nvSpPr>
        <p:spPr/>
        <p:txBody>
          <a:bodyPr/>
          <a:lstStyle>
            <a:lvl1pPr>
              <a:defRPr/>
            </a:lvl1pPr>
          </a:lstStyle>
          <a:p>
            <a:pPr>
              <a:defRPr/>
            </a:pPr>
            <a:endParaRPr lang="ru-RU" altLang="en-US"/>
          </a:p>
        </p:txBody>
      </p:sp>
      <p:sp>
        <p:nvSpPr>
          <p:cNvPr id="11" name="Нижний колонтитул 18"/>
          <p:cNvSpPr>
            <a:spLocks noGrp="1"/>
          </p:cNvSpPr>
          <p:nvPr>
            <p:ph type="ftr" sz="quarter" idx="11"/>
          </p:nvPr>
        </p:nvSpPr>
        <p:spPr/>
        <p:txBody>
          <a:bodyPr/>
          <a:lstStyle>
            <a:lvl1pPr>
              <a:defRPr/>
            </a:lvl1pPr>
          </a:lstStyle>
          <a:p>
            <a:pPr>
              <a:defRPr/>
            </a:pPr>
            <a:endParaRPr lang="ru-RU" altLang="en-US"/>
          </a:p>
        </p:txBody>
      </p:sp>
      <p:sp>
        <p:nvSpPr>
          <p:cNvPr id="12" name="Номер слайда 26"/>
          <p:cNvSpPr>
            <a:spLocks noGrp="1"/>
          </p:cNvSpPr>
          <p:nvPr>
            <p:ph type="sldNum" sz="quarter" idx="12"/>
          </p:nvPr>
        </p:nvSpPr>
        <p:spPr/>
        <p:txBody>
          <a:bodyPr/>
          <a:lstStyle>
            <a:lvl1pPr>
              <a:defRPr/>
            </a:lvl1pPr>
          </a:lstStyle>
          <a:p>
            <a:pPr>
              <a:defRPr/>
            </a:pPr>
            <a:fld id="{0B08EE69-509D-402C-8D97-F13A6CF293D0}" type="slidenum">
              <a:rPr lang="ru-RU" altLang="en-US"/>
              <a:pPr>
                <a:defRPr/>
              </a:pPr>
              <a:t>‹#›</a:t>
            </a:fld>
            <a:endParaRPr lang="ru-RU" altLang="en-US" dirty="0"/>
          </a:p>
        </p:txBody>
      </p: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utoUpdateAnimBg="0"/>
      <p:bldP spid="17" grpId="0" build="p"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endParaRPr lang="ru-RU" altLang="en-US"/>
          </a:p>
        </p:txBody>
      </p:sp>
      <p:sp>
        <p:nvSpPr>
          <p:cNvPr id="5" name="Нижний колонтитул 21"/>
          <p:cNvSpPr>
            <a:spLocks noGrp="1"/>
          </p:cNvSpPr>
          <p:nvPr>
            <p:ph type="ftr" sz="quarter" idx="11"/>
          </p:nvPr>
        </p:nvSpPr>
        <p:spPr/>
        <p:txBody>
          <a:bodyPr/>
          <a:lstStyle>
            <a:lvl1pPr>
              <a:defRPr/>
            </a:lvl1pPr>
          </a:lstStyle>
          <a:p>
            <a:pPr>
              <a:defRPr/>
            </a:pPr>
            <a:endParaRPr lang="ru-RU" altLang="en-US"/>
          </a:p>
        </p:txBody>
      </p:sp>
      <p:sp>
        <p:nvSpPr>
          <p:cNvPr id="6" name="Номер слайда 17"/>
          <p:cNvSpPr>
            <a:spLocks noGrp="1"/>
          </p:cNvSpPr>
          <p:nvPr>
            <p:ph type="sldNum" sz="quarter" idx="12"/>
          </p:nvPr>
        </p:nvSpPr>
        <p:spPr/>
        <p:txBody>
          <a:bodyPr/>
          <a:lstStyle>
            <a:lvl1pPr>
              <a:defRPr/>
            </a:lvl1pPr>
          </a:lstStyle>
          <a:p>
            <a:pPr>
              <a:defRPr/>
            </a:pPr>
            <a:fld id="{41BDD8F8-8151-4734-8CD1-34D1EA590C7D}" type="slidenum">
              <a:rPr lang="ru-RU" altLang="en-US"/>
              <a:pPr>
                <a:defRPr/>
              </a:pPr>
              <a:t>‹#›</a:t>
            </a:fld>
            <a:endParaRPr lang="ru-RU" alt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endParaRPr lang="ru-RU" altLang="en-US"/>
          </a:p>
        </p:txBody>
      </p:sp>
      <p:sp>
        <p:nvSpPr>
          <p:cNvPr id="5" name="Нижний колонтитул 21"/>
          <p:cNvSpPr>
            <a:spLocks noGrp="1"/>
          </p:cNvSpPr>
          <p:nvPr>
            <p:ph type="ftr" sz="quarter" idx="11"/>
          </p:nvPr>
        </p:nvSpPr>
        <p:spPr/>
        <p:txBody>
          <a:bodyPr/>
          <a:lstStyle>
            <a:lvl1pPr>
              <a:defRPr/>
            </a:lvl1pPr>
          </a:lstStyle>
          <a:p>
            <a:pPr>
              <a:defRPr/>
            </a:pPr>
            <a:endParaRPr lang="ru-RU" altLang="en-US"/>
          </a:p>
        </p:txBody>
      </p:sp>
      <p:sp>
        <p:nvSpPr>
          <p:cNvPr id="6" name="Номер слайда 17"/>
          <p:cNvSpPr>
            <a:spLocks noGrp="1"/>
          </p:cNvSpPr>
          <p:nvPr>
            <p:ph type="sldNum" sz="quarter" idx="12"/>
          </p:nvPr>
        </p:nvSpPr>
        <p:spPr/>
        <p:txBody>
          <a:bodyPr/>
          <a:lstStyle>
            <a:lvl1pPr>
              <a:defRPr/>
            </a:lvl1pPr>
          </a:lstStyle>
          <a:p>
            <a:pPr>
              <a:defRPr/>
            </a:pPr>
            <a:fld id="{BA3BE52F-C5D6-417E-857B-1CA783D8551F}" type="slidenum">
              <a:rPr lang="ru-RU" altLang="en-US"/>
              <a:pPr>
                <a:defRPr/>
              </a:pPr>
              <a:t>‹#›</a:t>
            </a:fld>
            <a:endParaRPr lang="ru-RU" altLang="en-US" dirty="0"/>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userDrawn="1">
  <p:cSld name="3_Заголовок и объект">
    <p:spTree>
      <p:nvGrpSpPr>
        <p:cNvPr id="1" name=""/>
        <p:cNvGrpSpPr/>
        <p:nvPr/>
      </p:nvGrpSpPr>
      <p:grpSpPr>
        <a:xfrm>
          <a:off x="0" y="0"/>
          <a:ext cx="0" cy="0"/>
          <a:chOff x="0" y="0"/>
          <a:chExt cx="0" cy="0"/>
        </a:xfrm>
      </p:grpSpPr>
      <p:sp>
        <p:nvSpPr>
          <p:cNvPr id="5" name="Полилиния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6" name="Полилиния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grpSp>
        <p:nvGrpSpPr>
          <p:cNvPr id="7" name="Группа 1"/>
          <p:cNvGrpSpPr>
            <a:grpSpLocks/>
          </p:cNvGrpSpPr>
          <p:nvPr/>
        </p:nvGrpSpPr>
        <p:grpSpPr bwMode="auto">
          <a:xfrm>
            <a:off x="-19050" y="203200"/>
            <a:ext cx="9180513" cy="647700"/>
            <a:chOff x="-19045" y="216550"/>
            <a:chExt cx="9180548" cy="649224"/>
          </a:xfrm>
        </p:grpSpPr>
        <p:sp>
          <p:nvSpPr>
            <p:cNvPr id="9"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0" hangingPunct="0">
                <a:defRPr/>
              </a:pPr>
              <a:endParaRPr lang="en-US" dirty="0">
                <a:latin typeface="Arial" pitchFamily="34" charset="0"/>
                <a:cs typeface="+mn-cs"/>
              </a:endParaRPr>
            </a:p>
          </p:txBody>
        </p:sp>
        <p:sp>
          <p:nvSpPr>
            <p:cNvPr id="10"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0" hangingPunct="0">
                <a:defRPr/>
              </a:pPr>
              <a:endParaRPr lang="en-US" dirty="0">
                <a:latin typeface="Arial" pitchFamily="34" charset="0"/>
                <a:cs typeface="+mn-cs"/>
              </a:endParaRPr>
            </a:p>
          </p:txBody>
        </p:sp>
      </p:grpSp>
      <p:sp>
        <p:nvSpPr>
          <p:cNvPr id="2" name="Заголовок 1"/>
          <p:cNvSpPr>
            <a:spLocks noGrp="1"/>
          </p:cNvSpPr>
          <p:nvPr>
            <p:ph type="title"/>
          </p:nvPr>
        </p:nvSpPr>
        <p:spPr/>
        <p:txBody>
          <a:bodyPr/>
          <a:lstStyle>
            <a:lvl1pPr hangingPunct="1">
              <a:lnSpc>
                <a:spcPct val="100000"/>
              </a:lnSpc>
              <a:spcAft>
                <a:spcPts val="300"/>
              </a:spcAft>
              <a:tabLst>
                <a:tab pos="723900" algn="l"/>
                <a:tab pos="1447800" algn="l"/>
                <a:tab pos="2171700" algn="l"/>
                <a:tab pos="2895600" algn="l"/>
                <a:tab pos="3619500" algn="l"/>
                <a:tab pos="4343400" algn="l"/>
                <a:tab pos="5067300" algn="l"/>
              </a:tabLst>
              <a:defRPr/>
            </a:lvl1pPr>
          </a:lstStyle>
          <a:p>
            <a:r>
              <a:rPr lang="ru-RU" smtClean="0"/>
              <a:t>Образец заголовка</a:t>
            </a:r>
            <a:endParaRPr lang="ru-RU" dirty="0"/>
          </a:p>
        </p:txBody>
      </p:sp>
      <p:sp>
        <p:nvSpPr>
          <p:cNvPr id="3" name="Содержимое 2"/>
          <p:cNvSpPr>
            <a:spLocks noGrp="1"/>
          </p:cNvSpPr>
          <p:nvPr>
            <p:ph idx="1"/>
          </p:nvPr>
        </p:nvSpPr>
        <p:spPr>
          <a:xfrm>
            <a:off x="1081454" y="2178845"/>
            <a:ext cx="7609742" cy="4404519"/>
          </a:xfrm>
        </p:spPr>
        <p:txBody>
          <a:bodyPr tIns="0"/>
          <a:lstStyle>
            <a:lvl1pPr marL="0" marR="0" indent="-274320" algn="l" defTabSz="914400" rtl="0" eaLnBrk="1" fontAlgn="auto" latinLnBrk="0" hangingPunct="1">
              <a:lnSpc>
                <a:spcPct val="100000"/>
              </a:lnSpc>
              <a:spcBef>
                <a:spcPts val="0"/>
              </a:spcBef>
              <a:spcAft>
                <a:spcPts val="600"/>
              </a:spcAft>
              <a:buClr>
                <a:schemeClr val="bg2"/>
              </a:buClr>
              <a:buSzPct val="130000"/>
              <a:buFont typeface="Arial" pitchFamily="34" charset="0"/>
              <a:buChar char="•"/>
              <a:tabLst/>
              <a:defRPr sz="1600"/>
            </a:lvl1pPr>
            <a:lvl2pPr marL="273600" marR="0" indent="-274320" algn="l" defTabSz="914400" rtl="0" eaLnBrk="1" fontAlgn="auto" latinLnBrk="0" hangingPunct="1">
              <a:lnSpc>
                <a:spcPct val="100000"/>
              </a:lnSpc>
              <a:spcBef>
                <a:spcPts val="0"/>
              </a:spcBef>
              <a:spcAft>
                <a:spcPts val="600"/>
              </a:spcAft>
              <a:buClr>
                <a:schemeClr val="bg2"/>
              </a:buClr>
              <a:buSzPct val="70000"/>
              <a:buFont typeface="Wingdings" pitchFamily="2" charset="2"/>
              <a:buChar char="Ø"/>
              <a:tabLst/>
              <a:defRPr/>
            </a:lvl2pPr>
            <a:lvl3pPr>
              <a:defRPr sz="1400"/>
            </a:lvl3pPr>
          </a:lstStyle>
          <a:p>
            <a:pPr lvl="0"/>
            <a:r>
              <a:rPr lang="ru-RU" smtClean="0"/>
              <a:t>Образец текста</a:t>
            </a:r>
          </a:p>
          <a:p>
            <a:pPr lvl="1"/>
            <a:r>
              <a:rPr lang="ru-RU" smtClean="0"/>
              <a:t>Второй уровень</a:t>
            </a:r>
          </a:p>
        </p:txBody>
      </p:sp>
      <p:sp>
        <p:nvSpPr>
          <p:cNvPr id="8" name="Текст 7"/>
          <p:cNvSpPr>
            <a:spLocks noGrp="1"/>
          </p:cNvSpPr>
          <p:nvPr>
            <p:ph type="body" sz="quarter" idx="10"/>
          </p:nvPr>
        </p:nvSpPr>
        <p:spPr>
          <a:xfrm>
            <a:off x="1081454" y="1531938"/>
            <a:ext cx="7609743" cy="461454"/>
          </a:xfrm>
        </p:spPr>
        <p:txBody>
          <a:bodyPr tIns="0" bIns="0">
            <a:normAutofit/>
          </a:bodyPr>
          <a:lstStyle>
            <a:lvl1pPr hangingPunct="1">
              <a:lnSpc>
                <a:spcPct val="100000"/>
              </a:lnSpc>
              <a:spcAft>
                <a:spcPts val="300"/>
              </a:spcAft>
              <a:buNone/>
              <a:tabLst>
                <a:tab pos="723900" algn="l"/>
                <a:tab pos="1447800" algn="l"/>
                <a:tab pos="2171700" algn="l"/>
                <a:tab pos="2895600" algn="l"/>
                <a:tab pos="3619500" algn="l"/>
                <a:tab pos="4343400" algn="l"/>
                <a:tab pos="5067300" algn="l"/>
                <a:tab pos="5791200" algn="l"/>
                <a:tab pos="6515100" algn="l"/>
                <a:tab pos="7239000" algn="l"/>
              </a:tabLst>
              <a:defRPr sz="1800" b="1">
                <a:solidFill>
                  <a:schemeClr val="tx1"/>
                </a:solidFill>
              </a:defRPr>
            </a:lvl1pPr>
          </a:lstStyle>
          <a:p>
            <a:pPr lvl="0"/>
            <a:r>
              <a:rPr lang="ru-RU" smtClean="0"/>
              <a:t>Образец текста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build="p" autoUpdateAnimBg="0"/>
      <p:bldP spid="8" grpId="0" build="p" autoUpdateAnimBg="0"/>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chartAndTx">
  <p:cSld name="Заголовок, диаграмма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22238"/>
            <a:ext cx="7543800" cy="1295400"/>
          </a:xfrm>
        </p:spPr>
        <p:txBody>
          <a:bodyPr/>
          <a:lstStyle/>
          <a:p>
            <a:r>
              <a:rPr lang="ru-RU" smtClean="0"/>
              <a:t>Образец заголовка</a:t>
            </a:r>
            <a:endParaRPr lang="ru-RU"/>
          </a:p>
        </p:txBody>
      </p:sp>
      <p:sp>
        <p:nvSpPr>
          <p:cNvPr id="3" name="Диаграмма 2"/>
          <p:cNvSpPr>
            <a:spLocks noGrp="1"/>
          </p:cNvSpPr>
          <p:nvPr>
            <p:ph type="chart" sz="half" idx="1"/>
          </p:nvPr>
        </p:nvSpPr>
        <p:spPr>
          <a:xfrm>
            <a:off x="457200" y="1719263"/>
            <a:ext cx="4038600" cy="4411662"/>
          </a:xfrm>
        </p:spPr>
        <p:txBody>
          <a:bodyPr>
            <a:normAutofit/>
          </a:bodyPr>
          <a:lstStyle/>
          <a:p>
            <a:pPr lvl="0"/>
            <a:endParaRPr lang="ru-RU" noProof="0" dirty="0" smtClean="0"/>
          </a:p>
        </p:txBody>
      </p:sp>
      <p:sp>
        <p:nvSpPr>
          <p:cNvPr id="4" name="Текст 3"/>
          <p:cNvSpPr>
            <a:spLocks noGrp="1"/>
          </p:cNvSpPr>
          <p:nvPr>
            <p:ph type="body" sz="half" idx="2"/>
          </p:nvPr>
        </p:nvSpPr>
        <p:spPr>
          <a:xfrm>
            <a:off x="4648200" y="1719263"/>
            <a:ext cx="4038600" cy="44116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9"/>
          <p:cNvSpPr>
            <a:spLocks noGrp="1"/>
          </p:cNvSpPr>
          <p:nvPr>
            <p:ph type="dt" sz="half" idx="10"/>
          </p:nvPr>
        </p:nvSpPr>
        <p:spPr/>
        <p:txBody>
          <a:bodyPr/>
          <a:lstStyle>
            <a:lvl1pPr>
              <a:defRPr/>
            </a:lvl1pPr>
          </a:lstStyle>
          <a:p>
            <a:pPr>
              <a:defRPr/>
            </a:pPr>
            <a:endParaRPr lang="ru-RU" altLang="en-US"/>
          </a:p>
        </p:txBody>
      </p:sp>
      <p:sp>
        <p:nvSpPr>
          <p:cNvPr id="6" name="Нижний колонтитул 21"/>
          <p:cNvSpPr>
            <a:spLocks noGrp="1"/>
          </p:cNvSpPr>
          <p:nvPr>
            <p:ph type="ftr" sz="quarter" idx="11"/>
          </p:nvPr>
        </p:nvSpPr>
        <p:spPr/>
        <p:txBody>
          <a:bodyPr/>
          <a:lstStyle>
            <a:lvl1pPr>
              <a:defRPr/>
            </a:lvl1pPr>
          </a:lstStyle>
          <a:p>
            <a:pPr>
              <a:defRPr/>
            </a:pPr>
            <a:endParaRPr lang="ru-RU" altLang="en-US"/>
          </a:p>
        </p:txBody>
      </p:sp>
      <p:sp>
        <p:nvSpPr>
          <p:cNvPr id="7" name="Номер слайда 17"/>
          <p:cNvSpPr>
            <a:spLocks noGrp="1"/>
          </p:cNvSpPr>
          <p:nvPr>
            <p:ph type="sldNum" sz="quarter" idx="12"/>
          </p:nvPr>
        </p:nvSpPr>
        <p:spPr/>
        <p:txBody>
          <a:bodyPr/>
          <a:lstStyle>
            <a:lvl1pPr>
              <a:defRPr/>
            </a:lvl1pPr>
          </a:lstStyle>
          <a:p>
            <a:pPr>
              <a:defRPr/>
            </a:pPr>
            <a:fld id="{42C2CD25-9DED-4297-8B83-92B0B76848A7}" type="slidenum">
              <a:rPr lang="ru-RU" altLang="en-US"/>
              <a:pPr>
                <a:defRPr/>
              </a:pPr>
              <a:t>‹#›</a:t>
            </a:fld>
            <a:endParaRPr lang="ru-RU" alt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6/9/2023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p14="http://schemas.microsoft.com/office/powerpoint/2010/main" val="2256749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endParaRPr lang="ru-RU" altLang="en-US"/>
          </a:p>
        </p:txBody>
      </p:sp>
      <p:sp>
        <p:nvSpPr>
          <p:cNvPr id="5" name="Нижний колонтитул 21"/>
          <p:cNvSpPr>
            <a:spLocks noGrp="1"/>
          </p:cNvSpPr>
          <p:nvPr>
            <p:ph type="ftr" sz="quarter" idx="11"/>
          </p:nvPr>
        </p:nvSpPr>
        <p:spPr/>
        <p:txBody>
          <a:bodyPr/>
          <a:lstStyle>
            <a:lvl1pPr>
              <a:defRPr/>
            </a:lvl1pPr>
          </a:lstStyle>
          <a:p>
            <a:pPr>
              <a:defRPr/>
            </a:pPr>
            <a:endParaRPr lang="ru-RU" altLang="en-US"/>
          </a:p>
        </p:txBody>
      </p:sp>
      <p:sp>
        <p:nvSpPr>
          <p:cNvPr id="6" name="Номер слайда 17"/>
          <p:cNvSpPr>
            <a:spLocks noGrp="1"/>
          </p:cNvSpPr>
          <p:nvPr>
            <p:ph type="sldNum" sz="quarter" idx="12"/>
          </p:nvPr>
        </p:nvSpPr>
        <p:spPr/>
        <p:txBody>
          <a:bodyPr/>
          <a:lstStyle>
            <a:lvl1pPr>
              <a:defRPr/>
            </a:lvl1pPr>
          </a:lstStyle>
          <a:p>
            <a:pPr>
              <a:defRPr/>
            </a:pPr>
            <a:fld id="{099588B7-A413-4FC2-9B6B-52533DFAA6FB}" type="slidenum">
              <a:rPr lang="ru-RU" altLang="en-US"/>
              <a:pPr>
                <a:defRPr/>
              </a:pPr>
              <a:t>‹#›</a:t>
            </a:fld>
            <a:endParaRPr lang="ru-RU" alt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p:cSld name="Заголовок раздела">
    <p:spTree>
      <p:nvGrpSpPr>
        <p:cNvPr id="1" name=""/>
        <p:cNvGrpSpPr/>
        <p:nvPr/>
      </p:nvGrpSpPr>
      <p:grpSpPr>
        <a:xfrm>
          <a:off x="0" y="0"/>
          <a:ext cx="0" cy="0"/>
          <a:chOff x="0" y="0"/>
          <a:chExt cx="0" cy="0"/>
        </a:xfrm>
      </p:grpSpPr>
      <p:sp>
        <p:nvSpPr>
          <p:cNvPr id="4" name="Полилиния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5" name="Полилиния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grpSp>
        <p:nvGrpSpPr>
          <p:cNvPr id="6" name="Группа 1"/>
          <p:cNvGrpSpPr>
            <a:grpSpLocks/>
          </p:cNvGrpSpPr>
          <p:nvPr/>
        </p:nvGrpSpPr>
        <p:grpSpPr bwMode="auto">
          <a:xfrm>
            <a:off x="-19050" y="203200"/>
            <a:ext cx="9180513" cy="647700"/>
            <a:chOff x="-19045" y="216550"/>
            <a:chExt cx="9180548" cy="649224"/>
          </a:xfrm>
        </p:grpSpPr>
        <p:sp>
          <p:nvSpPr>
            <p:cNvPr id="7"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0" hangingPunct="0">
                <a:defRPr/>
              </a:pPr>
              <a:endParaRPr lang="en-US" dirty="0">
                <a:latin typeface="Arial" pitchFamily="34" charset="0"/>
                <a:cs typeface="+mn-cs"/>
              </a:endParaRPr>
            </a:p>
          </p:txBody>
        </p:sp>
        <p:sp>
          <p:nvSpPr>
            <p:cNvPr id="8"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0" hangingPunct="0">
                <a:defRPr/>
              </a:pPr>
              <a:endParaRPr lang="en-US" dirty="0">
                <a:latin typeface="Arial" pitchFamily="34" charset="0"/>
                <a:cs typeface="+mn-cs"/>
              </a:endParaRPr>
            </a:p>
          </p:txBody>
        </p:sp>
      </p:grpSp>
      <p:sp>
        <p:nvSpPr>
          <p:cNvPr id="2" name="Заголовок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ru-RU" smtClean="0"/>
              <a:t>Образец заголовка</a:t>
            </a:r>
            <a:endParaRPr lang="en-US"/>
          </a:p>
        </p:txBody>
      </p:sp>
      <p:sp>
        <p:nvSpPr>
          <p:cNvPr id="3" name="Текст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9" name="Дата 3"/>
          <p:cNvSpPr>
            <a:spLocks noGrp="1"/>
          </p:cNvSpPr>
          <p:nvPr>
            <p:ph type="dt" sz="half" idx="10"/>
          </p:nvPr>
        </p:nvSpPr>
        <p:spPr/>
        <p:txBody>
          <a:bodyPr/>
          <a:lstStyle>
            <a:lvl1pPr>
              <a:defRPr/>
            </a:lvl1pPr>
          </a:lstStyle>
          <a:p>
            <a:pPr>
              <a:defRPr/>
            </a:pPr>
            <a:endParaRPr lang="ru-RU" altLang="en-US"/>
          </a:p>
        </p:txBody>
      </p:sp>
      <p:sp>
        <p:nvSpPr>
          <p:cNvPr id="10" name="Нижний колонтитул 4"/>
          <p:cNvSpPr>
            <a:spLocks noGrp="1"/>
          </p:cNvSpPr>
          <p:nvPr>
            <p:ph type="ftr" sz="quarter" idx="11"/>
          </p:nvPr>
        </p:nvSpPr>
        <p:spPr/>
        <p:txBody>
          <a:bodyPr/>
          <a:lstStyle>
            <a:lvl1pPr>
              <a:defRPr/>
            </a:lvl1pPr>
          </a:lstStyle>
          <a:p>
            <a:pPr>
              <a:defRPr/>
            </a:pPr>
            <a:endParaRPr lang="ru-RU" altLang="en-US"/>
          </a:p>
        </p:txBody>
      </p:sp>
      <p:sp>
        <p:nvSpPr>
          <p:cNvPr id="11" name="Номер слайда 5"/>
          <p:cNvSpPr>
            <a:spLocks noGrp="1"/>
          </p:cNvSpPr>
          <p:nvPr>
            <p:ph type="sldNum" sz="quarter" idx="12"/>
          </p:nvPr>
        </p:nvSpPr>
        <p:spPr/>
        <p:txBody>
          <a:bodyPr/>
          <a:lstStyle>
            <a:lvl1pPr>
              <a:defRPr/>
            </a:lvl1pPr>
          </a:lstStyle>
          <a:p>
            <a:pPr>
              <a:defRPr/>
            </a:pPr>
            <a:fld id="{54531A32-585E-419A-9D8B-6EFC62226C0E}" type="slidenum">
              <a:rPr lang="ru-RU" altLang="en-US"/>
              <a:pPr>
                <a:defRPr/>
              </a:pPr>
              <a:t>‹#›</a:t>
            </a:fld>
            <a:endParaRPr lang="ru-RU" altLang="en-US" dirty="0"/>
          </a:p>
        </p:txBody>
      </p: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build="p" autoUpdateAnimBg="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lang="ru-RU" smtClean="0"/>
              <a:t>Образец заголовка</a:t>
            </a:r>
            <a:endParaRPr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9"/>
          <p:cNvSpPr>
            <a:spLocks noGrp="1"/>
          </p:cNvSpPr>
          <p:nvPr>
            <p:ph type="dt" sz="half" idx="10"/>
          </p:nvPr>
        </p:nvSpPr>
        <p:spPr/>
        <p:txBody>
          <a:bodyPr/>
          <a:lstStyle>
            <a:lvl1pPr>
              <a:defRPr/>
            </a:lvl1pPr>
          </a:lstStyle>
          <a:p>
            <a:pPr>
              <a:defRPr/>
            </a:pPr>
            <a:endParaRPr lang="ru-RU" altLang="en-US"/>
          </a:p>
        </p:txBody>
      </p:sp>
      <p:sp>
        <p:nvSpPr>
          <p:cNvPr id="6" name="Нижний колонтитул 21"/>
          <p:cNvSpPr>
            <a:spLocks noGrp="1"/>
          </p:cNvSpPr>
          <p:nvPr>
            <p:ph type="ftr" sz="quarter" idx="11"/>
          </p:nvPr>
        </p:nvSpPr>
        <p:spPr/>
        <p:txBody>
          <a:bodyPr/>
          <a:lstStyle>
            <a:lvl1pPr>
              <a:defRPr/>
            </a:lvl1pPr>
          </a:lstStyle>
          <a:p>
            <a:pPr>
              <a:defRPr/>
            </a:pPr>
            <a:endParaRPr lang="ru-RU" altLang="en-US"/>
          </a:p>
        </p:txBody>
      </p:sp>
      <p:sp>
        <p:nvSpPr>
          <p:cNvPr id="7" name="Номер слайда 17"/>
          <p:cNvSpPr>
            <a:spLocks noGrp="1"/>
          </p:cNvSpPr>
          <p:nvPr>
            <p:ph type="sldNum" sz="quarter" idx="12"/>
          </p:nvPr>
        </p:nvSpPr>
        <p:spPr/>
        <p:txBody>
          <a:bodyPr/>
          <a:lstStyle>
            <a:lvl1pPr>
              <a:defRPr/>
            </a:lvl1pPr>
          </a:lstStyle>
          <a:p>
            <a:pPr>
              <a:defRPr/>
            </a:pPr>
            <a:fld id="{8E2B83EB-8DB2-4E90-A4EC-B59EB231A90C}" type="slidenum">
              <a:rPr lang="ru-RU" altLang="en-US"/>
              <a:pPr>
                <a:defRPr/>
              </a:pPr>
              <a:t>‹#›</a:t>
            </a:fld>
            <a:endParaRPr lang="ru-RU" alt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9"/>
          <p:cNvSpPr>
            <a:spLocks noGrp="1"/>
          </p:cNvSpPr>
          <p:nvPr>
            <p:ph type="dt" sz="half" idx="10"/>
          </p:nvPr>
        </p:nvSpPr>
        <p:spPr/>
        <p:txBody>
          <a:bodyPr/>
          <a:lstStyle>
            <a:lvl1pPr>
              <a:defRPr/>
            </a:lvl1pPr>
          </a:lstStyle>
          <a:p>
            <a:pPr>
              <a:defRPr/>
            </a:pPr>
            <a:endParaRPr lang="ru-RU" altLang="en-US"/>
          </a:p>
        </p:txBody>
      </p:sp>
      <p:sp>
        <p:nvSpPr>
          <p:cNvPr id="8" name="Нижний колонтитул 21"/>
          <p:cNvSpPr>
            <a:spLocks noGrp="1"/>
          </p:cNvSpPr>
          <p:nvPr>
            <p:ph type="ftr" sz="quarter" idx="11"/>
          </p:nvPr>
        </p:nvSpPr>
        <p:spPr/>
        <p:txBody>
          <a:bodyPr/>
          <a:lstStyle>
            <a:lvl1pPr>
              <a:defRPr/>
            </a:lvl1pPr>
          </a:lstStyle>
          <a:p>
            <a:pPr>
              <a:defRPr/>
            </a:pPr>
            <a:endParaRPr lang="ru-RU" altLang="en-US"/>
          </a:p>
        </p:txBody>
      </p:sp>
      <p:sp>
        <p:nvSpPr>
          <p:cNvPr id="9" name="Номер слайда 17"/>
          <p:cNvSpPr>
            <a:spLocks noGrp="1"/>
          </p:cNvSpPr>
          <p:nvPr>
            <p:ph type="sldNum" sz="quarter" idx="12"/>
          </p:nvPr>
        </p:nvSpPr>
        <p:spPr/>
        <p:txBody>
          <a:bodyPr/>
          <a:lstStyle>
            <a:lvl1pPr>
              <a:defRPr/>
            </a:lvl1pPr>
          </a:lstStyle>
          <a:p>
            <a:pPr>
              <a:defRPr/>
            </a:pPr>
            <a:fld id="{54EB6B98-1B23-41AB-9558-9710F4EB0199}" type="slidenum">
              <a:rPr lang="ru-RU" altLang="en-US"/>
              <a:pPr>
                <a:defRPr/>
              </a:pPr>
              <a:t>‹#›</a:t>
            </a:fld>
            <a:endParaRPr lang="ru-RU" alt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ru-RU" smtClean="0"/>
              <a:t>Образец заголовка</a:t>
            </a:r>
            <a:endParaRPr lang="en-US"/>
          </a:p>
        </p:txBody>
      </p:sp>
      <p:sp>
        <p:nvSpPr>
          <p:cNvPr id="3" name="Дата 9"/>
          <p:cNvSpPr>
            <a:spLocks noGrp="1"/>
          </p:cNvSpPr>
          <p:nvPr>
            <p:ph type="dt" sz="half" idx="10"/>
          </p:nvPr>
        </p:nvSpPr>
        <p:spPr/>
        <p:txBody>
          <a:bodyPr/>
          <a:lstStyle>
            <a:lvl1pPr>
              <a:defRPr/>
            </a:lvl1pPr>
          </a:lstStyle>
          <a:p>
            <a:pPr>
              <a:defRPr/>
            </a:pPr>
            <a:endParaRPr lang="ru-RU" altLang="en-US"/>
          </a:p>
        </p:txBody>
      </p:sp>
      <p:sp>
        <p:nvSpPr>
          <p:cNvPr id="4" name="Нижний колонтитул 21"/>
          <p:cNvSpPr>
            <a:spLocks noGrp="1"/>
          </p:cNvSpPr>
          <p:nvPr>
            <p:ph type="ftr" sz="quarter" idx="11"/>
          </p:nvPr>
        </p:nvSpPr>
        <p:spPr/>
        <p:txBody>
          <a:bodyPr/>
          <a:lstStyle>
            <a:lvl1pPr>
              <a:defRPr/>
            </a:lvl1pPr>
          </a:lstStyle>
          <a:p>
            <a:pPr>
              <a:defRPr/>
            </a:pPr>
            <a:endParaRPr lang="ru-RU" altLang="en-US"/>
          </a:p>
        </p:txBody>
      </p:sp>
      <p:sp>
        <p:nvSpPr>
          <p:cNvPr id="5" name="Номер слайда 17"/>
          <p:cNvSpPr>
            <a:spLocks noGrp="1"/>
          </p:cNvSpPr>
          <p:nvPr>
            <p:ph type="sldNum" sz="quarter" idx="12"/>
          </p:nvPr>
        </p:nvSpPr>
        <p:spPr/>
        <p:txBody>
          <a:bodyPr/>
          <a:lstStyle>
            <a:lvl1pPr>
              <a:defRPr/>
            </a:lvl1pPr>
          </a:lstStyle>
          <a:p>
            <a:pPr>
              <a:defRPr/>
            </a:pPr>
            <a:fld id="{40ABF0F7-A5E6-4E23-873F-0DE72E70A799}" type="slidenum">
              <a:rPr lang="ru-RU" altLang="en-US"/>
              <a:pPr>
                <a:defRPr/>
              </a:pPr>
              <a:t>‹#›</a:t>
            </a:fld>
            <a:endParaRPr lang="ru-RU" alt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9"/>
          <p:cNvSpPr>
            <a:spLocks noGrp="1"/>
          </p:cNvSpPr>
          <p:nvPr>
            <p:ph type="dt" sz="half" idx="10"/>
          </p:nvPr>
        </p:nvSpPr>
        <p:spPr/>
        <p:txBody>
          <a:bodyPr/>
          <a:lstStyle>
            <a:lvl1pPr>
              <a:defRPr/>
            </a:lvl1pPr>
          </a:lstStyle>
          <a:p>
            <a:pPr>
              <a:defRPr/>
            </a:pPr>
            <a:endParaRPr lang="ru-RU" altLang="en-US"/>
          </a:p>
        </p:txBody>
      </p:sp>
      <p:sp>
        <p:nvSpPr>
          <p:cNvPr id="3" name="Нижний колонтитул 21"/>
          <p:cNvSpPr>
            <a:spLocks noGrp="1"/>
          </p:cNvSpPr>
          <p:nvPr>
            <p:ph type="ftr" sz="quarter" idx="11"/>
          </p:nvPr>
        </p:nvSpPr>
        <p:spPr/>
        <p:txBody>
          <a:bodyPr/>
          <a:lstStyle>
            <a:lvl1pPr>
              <a:defRPr/>
            </a:lvl1pPr>
          </a:lstStyle>
          <a:p>
            <a:pPr>
              <a:defRPr/>
            </a:pPr>
            <a:endParaRPr lang="ru-RU" altLang="en-US"/>
          </a:p>
        </p:txBody>
      </p:sp>
      <p:sp>
        <p:nvSpPr>
          <p:cNvPr id="4" name="Номер слайда 17"/>
          <p:cNvSpPr>
            <a:spLocks noGrp="1"/>
          </p:cNvSpPr>
          <p:nvPr>
            <p:ph type="sldNum" sz="quarter" idx="12"/>
          </p:nvPr>
        </p:nvSpPr>
        <p:spPr/>
        <p:txBody>
          <a:bodyPr/>
          <a:lstStyle>
            <a:lvl1pPr>
              <a:defRPr/>
            </a:lvl1pPr>
          </a:lstStyle>
          <a:p>
            <a:pPr>
              <a:defRPr/>
            </a:pPr>
            <a:fld id="{C5F7EBDA-1835-4491-A2B9-7724BED76564}" type="slidenum">
              <a:rPr lang="ru-RU" altLang="en-US"/>
              <a:pPr>
                <a:defRPr/>
              </a:pPr>
              <a:t>‹#›</a:t>
            </a:fld>
            <a:endParaRPr lang="ru-RU" alt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ru-RU" smtClean="0"/>
              <a:t>Образец заголовка</a:t>
            </a:r>
            <a:endParaRPr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9"/>
          <p:cNvSpPr>
            <a:spLocks noGrp="1"/>
          </p:cNvSpPr>
          <p:nvPr>
            <p:ph type="dt" sz="half" idx="10"/>
          </p:nvPr>
        </p:nvSpPr>
        <p:spPr/>
        <p:txBody>
          <a:bodyPr/>
          <a:lstStyle>
            <a:lvl1pPr>
              <a:defRPr/>
            </a:lvl1pPr>
          </a:lstStyle>
          <a:p>
            <a:pPr>
              <a:defRPr/>
            </a:pPr>
            <a:endParaRPr lang="ru-RU" altLang="en-US"/>
          </a:p>
        </p:txBody>
      </p:sp>
      <p:sp>
        <p:nvSpPr>
          <p:cNvPr id="6" name="Нижний колонтитул 21"/>
          <p:cNvSpPr>
            <a:spLocks noGrp="1"/>
          </p:cNvSpPr>
          <p:nvPr>
            <p:ph type="ftr" sz="quarter" idx="11"/>
          </p:nvPr>
        </p:nvSpPr>
        <p:spPr/>
        <p:txBody>
          <a:bodyPr/>
          <a:lstStyle>
            <a:lvl1pPr>
              <a:defRPr/>
            </a:lvl1pPr>
          </a:lstStyle>
          <a:p>
            <a:pPr>
              <a:defRPr/>
            </a:pPr>
            <a:endParaRPr lang="ru-RU" altLang="en-US"/>
          </a:p>
        </p:txBody>
      </p:sp>
      <p:sp>
        <p:nvSpPr>
          <p:cNvPr id="7" name="Номер слайда 17"/>
          <p:cNvSpPr>
            <a:spLocks noGrp="1"/>
          </p:cNvSpPr>
          <p:nvPr>
            <p:ph type="sldNum" sz="quarter" idx="12"/>
          </p:nvPr>
        </p:nvSpPr>
        <p:spPr/>
        <p:txBody>
          <a:bodyPr/>
          <a:lstStyle>
            <a:lvl1pPr>
              <a:defRPr/>
            </a:lvl1pPr>
          </a:lstStyle>
          <a:p>
            <a:pPr>
              <a:defRPr/>
            </a:pPr>
            <a:fld id="{4D26C423-0D69-4047-A7A1-057B0D973D34}" type="slidenum">
              <a:rPr lang="ru-RU" altLang="en-US"/>
              <a:pPr>
                <a:defRPr/>
              </a:pPr>
              <a:t>‹#›</a:t>
            </a:fld>
            <a:endParaRPr lang="ru-RU" altLang="en-US" dirty="0"/>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p:cSld name="Рисунок с подписью">
    <p:spTree>
      <p:nvGrpSpPr>
        <p:cNvPr id="1" name=""/>
        <p:cNvGrpSpPr/>
        <p:nvPr/>
      </p:nvGrpSpPr>
      <p:grpSpPr>
        <a:xfrm>
          <a:off x="0" y="0"/>
          <a:ext cx="0" cy="0"/>
          <a:chOff x="0" y="0"/>
          <a:chExt cx="0" cy="0"/>
        </a:xfrm>
      </p:grpSpPr>
      <p:sp>
        <p:nvSpPr>
          <p:cNvPr id="5" name="Прямоугольник с одним вырезанным скругленным углом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Прямоугольный треугольник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8"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2" name="Заголовок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ru-RU" smtClean="0"/>
              <a:t>Образец заголовка</a:t>
            </a:r>
            <a:endParaRPr lang="en-US"/>
          </a:p>
        </p:txBody>
      </p:sp>
      <p:sp>
        <p:nvSpPr>
          <p:cNvPr id="4" name="Текст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ru-RU" smtClean="0"/>
              <a:t>Образец текста</a:t>
            </a:r>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ru-RU" noProof="0" dirty="0" smtClean="0"/>
              <a:t>Вставка рисунка</a:t>
            </a:r>
            <a:endParaRPr lang="en-US" noProof="0" dirty="0"/>
          </a:p>
        </p:txBody>
      </p:sp>
      <p:sp>
        <p:nvSpPr>
          <p:cNvPr id="9" name="Дата 4"/>
          <p:cNvSpPr>
            <a:spLocks noGrp="1"/>
          </p:cNvSpPr>
          <p:nvPr>
            <p:ph type="dt" sz="half" idx="10"/>
          </p:nvPr>
        </p:nvSpPr>
        <p:spPr/>
        <p:txBody>
          <a:bodyPr/>
          <a:lstStyle>
            <a:lvl1pPr>
              <a:defRPr/>
            </a:lvl1pPr>
          </a:lstStyle>
          <a:p>
            <a:pPr>
              <a:defRPr/>
            </a:pPr>
            <a:endParaRPr lang="ru-RU" altLang="en-US"/>
          </a:p>
        </p:txBody>
      </p:sp>
      <p:sp>
        <p:nvSpPr>
          <p:cNvPr id="10" name="Нижний колонтитул 5"/>
          <p:cNvSpPr>
            <a:spLocks noGrp="1"/>
          </p:cNvSpPr>
          <p:nvPr>
            <p:ph type="ftr" sz="quarter" idx="11"/>
          </p:nvPr>
        </p:nvSpPr>
        <p:spPr/>
        <p:txBody>
          <a:bodyPr/>
          <a:lstStyle>
            <a:lvl1pPr>
              <a:defRPr/>
            </a:lvl1pPr>
          </a:lstStyle>
          <a:p>
            <a:pPr>
              <a:defRPr/>
            </a:pPr>
            <a:endParaRPr lang="ru-RU" altLang="en-US"/>
          </a:p>
        </p:txBody>
      </p:sp>
      <p:sp>
        <p:nvSpPr>
          <p:cNvPr id="11" name="Номер слайда 6"/>
          <p:cNvSpPr>
            <a:spLocks noGrp="1"/>
          </p:cNvSpPr>
          <p:nvPr>
            <p:ph type="sldNum" sz="quarter" idx="12"/>
          </p:nvPr>
        </p:nvSpPr>
        <p:spPr>
          <a:xfrm>
            <a:off x="8077200" y="6356350"/>
            <a:ext cx="609600" cy="365125"/>
          </a:xfrm>
        </p:spPr>
        <p:txBody>
          <a:bodyPr/>
          <a:lstStyle>
            <a:lvl1pPr>
              <a:defRPr/>
            </a:lvl1pPr>
          </a:lstStyle>
          <a:p>
            <a:pPr>
              <a:defRPr/>
            </a:pPr>
            <a:fld id="{B34D36B3-124C-4264-9783-28CC55ACCA58}" type="slidenum">
              <a:rPr lang="ru-RU" altLang="en-US"/>
              <a:pPr>
                <a:defRPr/>
              </a:pPr>
              <a:t>‹#›</a:t>
            </a:fld>
            <a:endParaRPr lang="ru-RU" alt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4" grpId="0" build="p" autoUpdateAnimBg="0"/>
      <p:bldP spid="3" grpId="0" build="p" autoUpdateAnimBg="0"/>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cstate="print"/>
          <a:srcRect/>
          <a:tile tx="0" ty="0" sx="100000" sy="100000" flip="none" algn="tl"/>
        </a:blipFill>
        <a:effectLst/>
      </p:bgPr>
    </p:bg>
    <p:spTree>
      <p:nvGrpSpPr>
        <p:cNvPr id="1" name=""/>
        <p:cNvGrpSpPr/>
        <p:nvPr/>
      </p:nvGrpSpPr>
      <p:grpSpPr>
        <a:xfrm>
          <a:off x="0" y="0"/>
          <a:ext cx="0" cy="0"/>
          <a:chOff x="0" y="0"/>
          <a:chExt cx="0" cy="0"/>
        </a:xfrm>
      </p:grpSpPr>
      <p:sp>
        <p:nvSpPr>
          <p:cNvPr id="7" name="Полилиния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8" name="Полилиния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9" name="Заголовок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ru-RU" smtClean="0"/>
              <a:t>Образец заголовка</a:t>
            </a:r>
            <a:endParaRPr lang="en-US" smtClean="0"/>
          </a:p>
        </p:txBody>
      </p:sp>
      <p:sp>
        <p:nvSpPr>
          <p:cNvPr id="30" name="Текст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pitchFamily="34" charset="0"/>
                <a:cs typeface="+mn-cs"/>
              </a:defRPr>
            </a:lvl1pPr>
          </a:lstStyle>
          <a:p>
            <a:pPr>
              <a:defRPr/>
            </a:pPr>
            <a:endParaRPr lang="ru-RU" altLang="en-US"/>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pitchFamily="34" charset="0"/>
                <a:cs typeface="+mn-cs"/>
              </a:defRPr>
            </a:lvl1pPr>
          </a:lstStyle>
          <a:p>
            <a:pPr>
              <a:defRPr/>
            </a:pPr>
            <a:endParaRPr lang="ru-RU" altLang="en-US"/>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latin typeface="Arial" pitchFamily="34" charset="0"/>
                <a:cs typeface="+mn-cs"/>
              </a:defRPr>
            </a:lvl1pPr>
          </a:lstStyle>
          <a:p>
            <a:pPr>
              <a:defRPr/>
            </a:pPr>
            <a:fld id="{C473A508-2951-4BBE-8534-2D1912DFC64D}" type="slidenum">
              <a:rPr lang="ru-RU" altLang="en-US"/>
              <a:pPr>
                <a:defRPr/>
              </a:pPr>
              <a:t>‹#›</a:t>
            </a:fld>
            <a:endParaRPr lang="ru-RU" altLang="en-US" dirty="0"/>
          </a:p>
        </p:txBody>
      </p:sp>
      <p:grpSp>
        <p:nvGrpSpPr>
          <p:cNvPr id="1033" name="Группа 1"/>
          <p:cNvGrpSpPr>
            <a:grpSpLocks/>
          </p:cNvGrpSpPr>
          <p:nvPr/>
        </p:nvGrpSpPr>
        <p:grpSpPr bwMode="auto">
          <a:xfrm>
            <a:off x="-19050" y="203200"/>
            <a:ext cx="9180513" cy="647700"/>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0" hangingPunct="0">
                <a:defRPr/>
              </a:pPr>
              <a:endParaRPr lang="en-US" dirty="0">
                <a:latin typeface="Arial" pitchFamily="34" charset="0"/>
                <a:cs typeface="+mn-cs"/>
              </a:endParaRPr>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0" hangingPunct="0">
                <a:defRPr/>
              </a:pPr>
              <a:endParaRPr lang="en-US" dirty="0">
                <a:latin typeface="Arial" pitchFamily="34" charset="0"/>
                <a:cs typeface="+mn-cs"/>
              </a:endParaRPr>
            </a:p>
          </p:txBody>
        </p:sp>
      </p:grpSp>
    </p:spTree>
  </p:cSld>
  <p:clrMap bg1="lt1" tx1="dk1" bg2="lt2" tx2="dk2" accent1="accent1" accent2="accent2" accent3="accent3" accent4="accent4" accent5="accent5" accent6="accent6" hlink="hlink" folHlink="folHlink"/>
  <p:sldLayoutIdLst>
    <p:sldLayoutId id="2147484436" r:id="rId1"/>
    <p:sldLayoutId id="2147484435" r:id="rId2"/>
    <p:sldLayoutId id="2147484437" r:id="rId3"/>
    <p:sldLayoutId id="2147484434" r:id="rId4"/>
    <p:sldLayoutId id="2147484433" r:id="rId5"/>
    <p:sldLayoutId id="2147484432" r:id="rId6"/>
    <p:sldLayoutId id="2147484431" r:id="rId7"/>
    <p:sldLayoutId id="2147484430" r:id="rId8"/>
    <p:sldLayoutId id="2147484438" r:id="rId9"/>
    <p:sldLayoutId id="2147484429" r:id="rId10"/>
    <p:sldLayoutId id="2147484428" r:id="rId11"/>
    <p:sldLayoutId id="2147484440" r:id="rId12"/>
    <p:sldLayoutId id="2147484427" r:id="rId13"/>
    <p:sldLayoutId id="2147484441" r:id="rId14"/>
  </p:sldLayoutIdLst>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ppt_x</p:attrName>
                                        </p:attrNameLst>
                                      </p:cBhvr>
                                      <p:tavLst>
                                        <p:tav tm="0">
                                          <p:val>
                                            <p:strVal val="#ppt_x-.2"/>
                                          </p:val>
                                        </p:tav>
                                        <p:tav tm="100000">
                                          <p:val>
                                            <p:strVal val="#ppt_x"/>
                                          </p:val>
                                        </p:tav>
                                      </p:tavLst>
                                    </p:anim>
                                    <p:anim calcmode="lin" valueType="num">
                                      <p:cBhvr>
                                        <p:cTn id="8"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30">
                                            <p:txEl>
                                              <p:pRg st="0" end="0"/>
                                            </p:txEl>
                                          </p:spTgt>
                                        </p:tgtEl>
                                        <p:attrNameLst>
                                          <p:attrName>style.visibility</p:attrName>
                                        </p:attrNameLst>
                                      </p:cBhvr>
                                      <p:to>
                                        <p:strVal val="visible"/>
                                      </p:to>
                                    </p:set>
                                    <p:animEffect transition="in" filter="fade">
                                      <p:cBhvr>
                                        <p:cTn id="14" dur="500"/>
                                        <p:tgtEl>
                                          <p:spTgt spid="30">
                                            <p:txEl>
                                              <p:pRg st="0" end="0"/>
                                            </p:txEl>
                                          </p:spTgt>
                                        </p:tgtEl>
                                      </p:cBhvr>
                                    </p:animEffect>
                                    <p:anim calcmode="lin" valueType="num">
                                      <p:cBhvr>
                                        <p:cTn id="15" dur="5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0">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30">
                                            <p:txEl>
                                              <p:pRg st="1" end="1"/>
                                            </p:txEl>
                                          </p:spTgt>
                                        </p:tgtEl>
                                        <p:attrNameLst>
                                          <p:attrName>style.visibility</p:attrName>
                                        </p:attrNameLst>
                                      </p:cBhvr>
                                      <p:to>
                                        <p:strVal val="visible"/>
                                      </p:to>
                                    </p:set>
                                    <p:animEffect transition="in" filter="fade">
                                      <p:cBhvr>
                                        <p:cTn id="19" dur="500"/>
                                        <p:tgtEl>
                                          <p:spTgt spid="30">
                                            <p:txEl>
                                              <p:pRg st="1" end="1"/>
                                            </p:txEl>
                                          </p:spTgt>
                                        </p:tgtEl>
                                      </p:cBhvr>
                                    </p:animEffect>
                                    <p:anim calcmode="lin" valueType="num">
                                      <p:cBhvr>
                                        <p:cTn id="20" dur="500" fill="hold"/>
                                        <p:tgtEl>
                                          <p:spTgt spid="30">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30">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30">
                                            <p:txEl>
                                              <p:pRg st="2" end="2"/>
                                            </p:txEl>
                                          </p:spTgt>
                                        </p:tgtEl>
                                        <p:attrNameLst>
                                          <p:attrName>style.visibility</p:attrName>
                                        </p:attrNameLst>
                                      </p:cBhvr>
                                      <p:to>
                                        <p:strVal val="visible"/>
                                      </p:to>
                                    </p:set>
                                    <p:animEffect transition="in" filter="fade">
                                      <p:cBhvr>
                                        <p:cTn id="24" dur="500"/>
                                        <p:tgtEl>
                                          <p:spTgt spid="30">
                                            <p:txEl>
                                              <p:pRg st="2" end="2"/>
                                            </p:txEl>
                                          </p:spTgt>
                                        </p:tgtEl>
                                      </p:cBhvr>
                                    </p:animEffect>
                                    <p:anim calcmode="lin" valueType="num">
                                      <p:cBhvr>
                                        <p:cTn id="25" dur="5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30">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30">
                                            <p:txEl>
                                              <p:pRg st="3" end="3"/>
                                            </p:txEl>
                                          </p:spTgt>
                                        </p:tgtEl>
                                        <p:attrNameLst>
                                          <p:attrName>style.visibility</p:attrName>
                                        </p:attrNameLst>
                                      </p:cBhvr>
                                      <p:to>
                                        <p:strVal val="visible"/>
                                      </p:to>
                                    </p:set>
                                    <p:animEffect transition="in" filter="fade">
                                      <p:cBhvr>
                                        <p:cTn id="29" dur="500"/>
                                        <p:tgtEl>
                                          <p:spTgt spid="30">
                                            <p:txEl>
                                              <p:pRg st="3" end="3"/>
                                            </p:txEl>
                                          </p:spTgt>
                                        </p:tgtEl>
                                      </p:cBhvr>
                                    </p:animEffect>
                                    <p:anim calcmode="lin" valueType="num">
                                      <p:cBhvr>
                                        <p:cTn id="30" dur="5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30">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30">
                                            <p:txEl>
                                              <p:pRg st="4" end="4"/>
                                            </p:txEl>
                                          </p:spTgt>
                                        </p:tgtEl>
                                        <p:attrNameLst>
                                          <p:attrName>style.visibility</p:attrName>
                                        </p:attrNameLst>
                                      </p:cBhvr>
                                      <p:to>
                                        <p:strVal val="visible"/>
                                      </p:to>
                                    </p:set>
                                    <p:animEffect transition="in" filter="fade">
                                      <p:cBhvr>
                                        <p:cTn id="34" dur="500"/>
                                        <p:tgtEl>
                                          <p:spTgt spid="30">
                                            <p:txEl>
                                              <p:pRg st="4" end="4"/>
                                            </p:txEl>
                                          </p:spTgt>
                                        </p:tgtEl>
                                      </p:cBhvr>
                                    </p:animEffect>
                                    <p:anim calcmode="lin" valueType="num">
                                      <p:cBhvr>
                                        <p:cTn id="35" dur="5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30">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bldLst>
  </p:timing>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ags" Target="../tags/tag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hyperlink" Target="https://budget.mosreg.ru/analitika/ispolnenie-byudjeta-subekta/sravnenie-po-osnovnym-parametram-ispolneniya-byudzhetov-municipalnyx-obrazovanij/" TargetMode="Externa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mailto:lot-finupr@yandex.ru" TargetMode="Externa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diagramLayout" Target="../diagrams/layout2.xml"/><Relationship Id="rId7" Type="http://schemas.openxmlformats.org/officeDocument/2006/relationships/image" Target="../media/image9.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67744" y="1916832"/>
            <a:ext cx="4786346" cy="1512168"/>
          </a:xfrm>
        </p:spPr>
        <p:txBody>
          <a:bodyPr>
            <a:normAutofit/>
          </a:bodyPr>
          <a:lstStyle/>
          <a:p>
            <a:pPr algn="ctr" eaLnBrk="1" fontAlgn="auto" hangingPunct="1">
              <a:spcAft>
                <a:spcPts val="0"/>
              </a:spcAft>
              <a:defRPr/>
            </a:pPr>
            <a:r>
              <a:rPr lang="ru-RU" altLang="ru-RU" sz="3300" b="1" dirty="0" smtClean="0">
                <a:solidFill>
                  <a:schemeClr val="accent4">
                    <a:lumMod val="75000"/>
                  </a:schemeClr>
                </a:solidFill>
                <a:latin typeface="+mn-lt"/>
              </a:rPr>
              <a:t>БЮДЖЕТ ДЛЯ ГРАЖДАН</a:t>
            </a:r>
            <a:endParaRPr lang="ru-RU" sz="3300" b="1" spc="50" dirty="0">
              <a:ln w="9525" cmpd="sng">
                <a:solidFill>
                  <a:schemeClr val="accent1"/>
                </a:solidFill>
                <a:prstDash val="solid"/>
              </a:ln>
              <a:solidFill>
                <a:schemeClr val="accent4">
                  <a:lumMod val="75000"/>
                </a:schemeClr>
              </a:solidFill>
              <a:effectLst>
                <a:glow rad="38100">
                  <a:schemeClr val="accent1">
                    <a:alpha val="40000"/>
                  </a:schemeClr>
                </a:glow>
              </a:effectLst>
              <a:latin typeface="+mn-lt"/>
            </a:endParaRPr>
          </a:p>
        </p:txBody>
      </p:sp>
      <p:pic>
        <p:nvPicPr>
          <p:cNvPr id="5" name="Рисунок 4"/>
          <p:cNvPicPr>
            <a:picLocks noChangeAspect="1"/>
          </p:cNvPicPr>
          <p:nvPr/>
        </p:nvPicPr>
        <p:blipFill>
          <a:blip r:embed="rId4" cstate="print"/>
          <a:srcRect/>
          <a:stretch>
            <a:fillRect/>
          </a:stretch>
        </p:blipFill>
        <p:spPr bwMode="auto">
          <a:xfrm>
            <a:off x="7186613" y="1844675"/>
            <a:ext cx="1633537" cy="2438400"/>
          </a:xfrm>
          <a:prstGeom prst="rect">
            <a:avLst/>
          </a:prstGeom>
          <a:noFill/>
          <a:ln w="9525">
            <a:noFill/>
            <a:miter lim="800000"/>
            <a:headEnd/>
            <a:tailEnd/>
          </a:ln>
        </p:spPr>
      </p:pic>
      <p:pic>
        <p:nvPicPr>
          <p:cNvPr id="4" name="Рисунок 3"/>
          <p:cNvPicPr>
            <a:picLocks noChangeAspect="1"/>
          </p:cNvPicPr>
          <p:nvPr/>
        </p:nvPicPr>
        <p:blipFill>
          <a:blip r:embed="rId5" cstate="print"/>
          <a:srcRect/>
          <a:stretch>
            <a:fillRect/>
          </a:stretch>
        </p:blipFill>
        <p:spPr bwMode="auto">
          <a:xfrm>
            <a:off x="117475" y="1989138"/>
            <a:ext cx="2233613" cy="2497137"/>
          </a:xfrm>
          <a:prstGeom prst="rect">
            <a:avLst/>
          </a:prstGeom>
          <a:noFill/>
          <a:ln w="9525">
            <a:noFill/>
            <a:miter lim="800000"/>
            <a:headEnd/>
            <a:tailEnd/>
          </a:ln>
        </p:spPr>
      </p:pic>
      <p:sp>
        <p:nvSpPr>
          <p:cNvPr id="7" name="Прямоугольник 6"/>
          <p:cNvSpPr/>
          <p:nvPr/>
        </p:nvSpPr>
        <p:spPr>
          <a:xfrm>
            <a:off x="1428728" y="4437112"/>
            <a:ext cx="6671664" cy="1656184"/>
          </a:xfrm>
          <a:prstGeom prst="rect">
            <a:avLst/>
          </a:prstGeom>
          <a:gradFill>
            <a:gsLst>
              <a:gs pos="60000">
                <a:schemeClr val="bg2">
                  <a:lumMod val="90000"/>
                </a:schemeClr>
              </a:gs>
              <a:gs pos="39999">
                <a:srgbClr val="85C2FF"/>
              </a:gs>
              <a:gs pos="70000">
                <a:srgbClr val="C4D6EB"/>
              </a:gs>
              <a:gs pos="100000">
                <a:srgbClr val="FFEBFA"/>
              </a:gs>
            </a:gsLst>
            <a:lin ang="5400000" scaled="1"/>
          </a:gradFill>
          <a:ln>
            <a:solidFill>
              <a:schemeClr val="bg1"/>
            </a:solidFill>
          </a:ln>
        </p:spPr>
        <p:style>
          <a:lnRef idx="2">
            <a:schemeClr val="accent1"/>
          </a:lnRef>
          <a:fillRef idx="1001">
            <a:schemeClr val="lt1"/>
          </a:fillRef>
          <a:effectRef idx="0">
            <a:schemeClr val="accent1"/>
          </a:effectRef>
          <a:fontRef idx="minor">
            <a:schemeClr val="dk1"/>
          </a:fontRef>
        </p:style>
        <p:txBody>
          <a:bodyPr rtlCol="0" anchor="ctr"/>
          <a:lstStyle/>
          <a:p>
            <a:pPr algn="ctr"/>
            <a:r>
              <a:rPr lang="ru-RU" b="1" dirty="0" smtClean="0">
                <a:solidFill>
                  <a:schemeClr val="accent4">
                    <a:lumMod val="50000"/>
                  </a:schemeClr>
                </a:solidFill>
              </a:rPr>
              <a:t>Разработанный  на  основе  проекта  решения  Совета  депутатов  городского  округа  Лотошино  Московской  области  «Об  исполнении  бюджета  городского  округа  Лотошино  Московской  области  за  2022  год»</a:t>
            </a:r>
            <a:endParaRPr lang="ru-RU" b="1" dirty="0">
              <a:solidFill>
                <a:schemeClr val="accent4">
                  <a:lumMod val="50000"/>
                </a:schemeClr>
              </a:solidFill>
            </a:endParaRPr>
          </a:p>
        </p:txBody>
      </p:sp>
    </p:spTree>
    <p:custDataLst>
      <p:tags r:id="rId1"/>
    </p:custDataLst>
  </p:cSld>
  <p:clrMapOvr>
    <a:masterClrMapping/>
  </p:clrMapOvr>
  <p:transition spd="slow" advTm="10675">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par>
                                <p:cTn id="8" presetID="6" presetClass="entr" presetSubtype="16"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circle(in)">
                                      <p:cBhvr>
                                        <p:cTn id="10" dur="2000"/>
                                        <p:tgtEl>
                                          <p:spTgt spid="4"/>
                                        </p:tgtEl>
                                      </p:cBhvr>
                                    </p:animEffect>
                                  </p:childTnLst>
                                </p:cTn>
                              </p:par>
                            </p:childTnLst>
                          </p:cTn>
                        </p:par>
                        <p:par>
                          <p:cTn id="11" fill="hold">
                            <p:stCondLst>
                              <p:cond delay="2000"/>
                            </p:stCondLst>
                            <p:childTnLst>
                              <p:par>
                                <p:cTn id="12" presetID="42" presetClass="entr" presetSubtype="0" fill="hold" nodeType="after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850"/>
            <a:ext cx="8229600" cy="652448"/>
          </a:xfrm>
        </p:spPr>
        <p:txBody>
          <a:bodyPr/>
          <a:lstStyle/>
          <a:p>
            <a:pPr algn="ctr"/>
            <a:r>
              <a:rPr lang="ru-RU" sz="2000" b="1" dirty="0" smtClean="0">
                <a:solidFill>
                  <a:srgbClr val="FF0000"/>
                </a:solidFill>
                <a:latin typeface="+mn-lt"/>
              </a:rPr>
              <a:t>Основные задачи и приоритеты бюджетной политики городского округа Лотошино в 2022 году</a:t>
            </a:r>
          </a:p>
        </p:txBody>
      </p:sp>
      <p:sp>
        <p:nvSpPr>
          <p:cNvPr id="3" name="Содержимое 2"/>
          <p:cNvSpPr>
            <a:spLocks noGrp="1"/>
          </p:cNvSpPr>
          <p:nvPr>
            <p:ph idx="1"/>
          </p:nvPr>
        </p:nvSpPr>
        <p:spPr>
          <a:xfrm>
            <a:off x="457200" y="1500175"/>
            <a:ext cx="8229600" cy="4824426"/>
          </a:xfrm>
        </p:spPr>
        <p:txBody>
          <a:bodyPr/>
          <a:lstStyle/>
          <a:p>
            <a:pPr indent="450000" algn="just">
              <a:buNone/>
            </a:pPr>
            <a:r>
              <a:rPr lang="ru-RU" sz="1600" dirty="0" smtClean="0">
                <a:solidFill>
                  <a:srgbClr val="7030A0"/>
                </a:solidFill>
              </a:rPr>
              <a:t>В 2022 году в городском округе Лотошино была продолжена работа по повышению эффективности бюджетных расходов и достижению целевых показателей муниципальных программ городского округа Лотошино, обеспечению сбалансированности и устойчивости бюджетной системы городского округа Лотошино, повышению качества бюджетного планирования, развитию доходного потенциала округа, мобилизации дополнительных доходов в бюджет округа.</a:t>
            </a:r>
          </a:p>
          <a:p>
            <a:pPr indent="450000" algn="just">
              <a:buNone/>
            </a:pPr>
            <a:r>
              <a:rPr lang="ru-RU" sz="1600" dirty="0" smtClean="0">
                <a:solidFill>
                  <a:srgbClr val="7030A0"/>
                </a:solidFill>
              </a:rPr>
              <a:t>Расходы бюджета городского округа Лотошино на трехлетний период 2022 – 2024 годов были сформированы в рамках 17-ти муниципальных программ, а также по непрограммным расходам бюджета.</a:t>
            </a:r>
          </a:p>
          <a:p>
            <a:pPr indent="450000" algn="just">
              <a:buNone/>
            </a:pPr>
            <a:r>
              <a:rPr lang="ru-RU" sz="1600" dirty="0" smtClean="0">
                <a:solidFill>
                  <a:srgbClr val="7030A0"/>
                </a:solidFill>
              </a:rPr>
              <a:t>В течение 2022 года в решение Совета депутатов городского округа Лотошино </a:t>
            </a:r>
            <a:r>
              <a:rPr lang="ru-RU" sz="1600" dirty="0">
                <a:solidFill>
                  <a:srgbClr val="7030A0"/>
                </a:solidFill>
              </a:rPr>
              <a:t>от 23.12.2021 №296/34 «</a:t>
            </a:r>
            <a:r>
              <a:rPr lang="ru-RU" sz="1600" dirty="0" smtClean="0">
                <a:solidFill>
                  <a:srgbClr val="7030A0"/>
                </a:solidFill>
              </a:rPr>
              <a:t>О бюджете городского округа Лотошино Московской области на 2022 год и на плановый период 2023 и 2024 годов» вносились изменения по уточнению:</a:t>
            </a:r>
          </a:p>
          <a:p>
            <a:pPr indent="-450000" algn="just"/>
            <a:r>
              <a:rPr lang="ru-RU" sz="1600" dirty="0" smtClean="0">
                <a:solidFill>
                  <a:srgbClr val="7030A0"/>
                </a:solidFill>
              </a:rPr>
              <a:t>основных параметров бюджета в части уточнения плановых назначений по налоговым и неналоговым доходам, которое обусловлено уточнением прогноза поступлений налоговых и неналоговых доходов главными администраторами доходов бюджета городского округа Лотошино с учетом текущей динамики поступлений;</a:t>
            </a:r>
          </a:p>
          <a:p>
            <a:endParaRPr lang="ru-RU" sz="1600" dirty="0">
              <a:solidFill>
                <a:srgbClr val="7030A0"/>
              </a:solidFill>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57233"/>
            <a:ext cx="8229600" cy="5467368"/>
          </a:xfrm>
        </p:spPr>
        <p:txBody>
          <a:bodyPr/>
          <a:lstStyle/>
          <a:p>
            <a:pPr indent="-450000" algn="just"/>
            <a:r>
              <a:rPr lang="ru-RU" sz="1600" dirty="0" smtClean="0">
                <a:solidFill>
                  <a:srgbClr val="7030A0"/>
                </a:solidFill>
              </a:rPr>
              <a:t>расходов (увеличению) по социально значимым и приоритетным для округа направлениям, в том числе за счет:</a:t>
            </a:r>
          </a:p>
          <a:p>
            <a:pPr indent="-450000" algn="just"/>
            <a:r>
              <a:rPr lang="ru-RU" sz="1600" dirty="0" smtClean="0">
                <a:solidFill>
                  <a:srgbClr val="7030A0"/>
                </a:solidFill>
              </a:rPr>
              <a:t>оптимизации неэффективных расходов;</a:t>
            </a:r>
          </a:p>
          <a:p>
            <a:pPr indent="-450000" algn="just"/>
            <a:r>
              <a:rPr lang="ru-RU" sz="1600" dirty="0" smtClean="0">
                <a:solidFill>
                  <a:srgbClr val="7030A0"/>
                </a:solidFill>
              </a:rPr>
              <a:t>объемов безвозмездных поступлений из бюджета Московской области и других поступлений.</a:t>
            </a:r>
          </a:p>
          <a:p>
            <a:pPr indent="457200" algn="just">
              <a:buNone/>
            </a:pPr>
            <a:r>
              <a:rPr lang="ru-RU" sz="1600" dirty="0" smtClean="0">
                <a:solidFill>
                  <a:srgbClr val="7030A0"/>
                </a:solidFill>
              </a:rPr>
              <a:t>Основные приоритеты расходов бюджета городского округа Лотошино в 2022 - 2024 годах определены с учетом необходимости решения неотложных проблем экономического и социального развития, достижения целевых показателей, обозначенных в указах Президента Российской Федерации.</a:t>
            </a:r>
          </a:p>
          <a:p>
            <a:pPr indent="457200" algn="just">
              <a:buNone/>
            </a:pPr>
            <a:r>
              <a:rPr lang="ru-RU" sz="1600" dirty="0" smtClean="0">
                <a:solidFill>
                  <a:srgbClr val="7030A0"/>
                </a:solidFill>
              </a:rPr>
              <a:t>Значительный объем бюджетных средств был направлен на решение вопросов финансового обеспечения расходов по приоритетным для округа направлениям.</a:t>
            </a:r>
          </a:p>
          <a:p>
            <a:pPr indent="457200" algn="just">
              <a:buNone/>
            </a:pPr>
            <a:endParaRPr lang="ru-RU" sz="1600" b="1" dirty="0" smtClean="0">
              <a:solidFill>
                <a:srgbClr val="FF0000"/>
              </a:solidFill>
            </a:endParaRPr>
          </a:p>
          <a:p>
            <a:pPr indent="457200" algn="just">
              <a:buNone/>
            </a:pPr>
            <a:endParaRPr lang="ru-RU" sz="1600" dirty="0" smtClean="0">
              <a:solidFill>
                <a:srgbClr val="7030A0"/>
              </a:solidFill>
            </a:endParaRPr>
          </a:p>
          <a:p>
            <a:endParaRPr lang="ru-RU" sz="1600"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98" y="795346"/>
            <a:ext cx="8229600" cy="938200"/>
          </a:xfrm>
        </p:spPr>
        <p:txBody>
          <a:bodyPr/>
          <a:lstStyle/>
          <a:p>
            <a:pPr algn="ctr" eaLnBrk="1" fontAlgn="auto" hangingPunct="1">
              <a:spcAft>
                <a:spcPts val="300"/>
              </a:spcAft>
              <a:tabLst>
                <a:tab pos="723900" algn="l"/>
                <a:tab pos="1447800" algn="l"/>
                <a:tab pos="2171700" algn="l"/>
                <a:tab pos="2895600" algn="l"/>
                <a:tab pos="3619500" algn="l"/>
                <a:tab pos="4343400" algn="l"/>
                <a:tab pos="5067300" algn="l"/>
              </a:tabLst>
              <a:defRPr/>
            </a:pPr>
            <a:r>
              <a:rPr lang="ru-RU" sz="1600" b="1" dirty="0" smtClean="0">
                <a:solidFill>
                  <a:srgbClr val="FF0000"/>
                </a:solidFill>
                <a:latin typeface="+mn-lt"/>
              </a:rPr>
              <a:t>Изменения в решение Совета депутатов городского округа Лотошино от </a:t>
            </a:r>
            <a:r>
              <a:rPr lang="ru-RU" sz="1600" b="1" dirty="0">
                <a:solidFill>
                  <a:srgbClr val="FF0000"/>
                </a:solidFill>
                <a:latin typeface="+mn-lt"/>
              </a:rPr>
              <a:t>23.12.2021 №296/34 </a:t>
            </a:r>
            <a:r>
              <a:rPr lang="ru-RU" sz="1600" b="1" dirty="0" smtClean="0">
                <a:solidFill>
                  <a:srgbClr val="FF0000"/>
                </a:solidFill>
                <a:latin typeface="+mn-lt"/>
              </a:rPr>
              <a:t>«О бюджете городского округа Лотошино Московской области на 2022 год и на плановый период 2023 и 2024 годов»</a:t>
            </a: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2085440835"/>
              </p:ext>
            </p:extLst>
          </p:nvPr>
        </p:nvGraphicFramePr>
        <p:xfrm>
          <a:off x="457200" y="2089934"/>
          <a:ext cx="8229698" cy="4219385"/>
        </p:xfrm>
        <a:graphic>
          <a:graphicData uri="http://schemas.openxmlformats.org/drawingml/2006/table">
            <a:tbl>
              <a:tblPr firstRow="1" bandRow="1">
                <a:tableStyleId>{21E4AEA4-8DFA-4A89-87EB-49C32662AFE0}</a:tableStyleId>
              </a:tblPr>
              <a:tblGrid>
                <a:gridCol w="2328850">
                  <a:extLst>
                    <a:ext uri="{9D8B030D-6E8A-4147-A177-3AD203B41FA5}">
                      <a16:colId xmlns:a16="http://schemas.microsoft.com/office/drawing/2014/main" val="20000"/>
                    </a:ext>
                  </a:extLst>
                </a:gridCol>
                <a:gridCol w="1043063">
                  <a:extLst>
                    <a:ext uri="{9D8B030D-6E8A-4147-A177-3AD203B41FA5}">
                      <a16:colId xmlns:a16="http://schemas.microsoft.com/office/drawing/2014/main" val="20001"/>
                    </a:ext>
                  </a:extLst>
                </a:gridCol>
                <a:gridCol w="1357322">
                  <a:extLst>
                    <a:ext uri="{9D8B030D-6E8A-4147-A177-3AD203B41FA5}">
                      <a16:colId xmlns:a16="http://schemas.microsoft.com/office/drawing/2014/main" val="20002"/>
                    </a:ext>
                  </a:extLst>
                </a:gridCol>
                <a:gridCol w="1214446">
                  <a:extLst>
                    <a:ext uri="{9D8B030D-6E8A-4147-A177-3AD203B41FA5}">
                      <a16:colId xmlns:a16="http://schemas.microsoft.com/office/drawing/2014/main" val="20003"/>
                    </a:ext>
                  </a:extLst>
                </a:gridCol>
                <a:gridCol w="1218728">
                  <a:extLst>
                    <a:ext uri="{9D8B030D-6E8A-4147-A177-3AD203B41FA5}">
                      <a16:colId xmlns:a16="http://schemas.microsoft.com/office/drawing/2014/main" val="20004"/>
                    </a:ext>
                  </a:extLst>
                </a:gridCol>
                <a:gridCol w="1067289">
                  <a:extLst>
                    <a:ext uri="{9D8B030D-6E8A-4147-A177-3AD203B41FA5}">
                      <a16:colId xmlns:a16="http://schemas.microsoft.com/office/drawing/2014/main" val="20005"/>
                    </a:ext>
                  </a:extLst>
                </a:gridCol>
              </a:tblGrid>
              <a:tr h="709298">
                <a:tc>
                  <a:txBody>
                    <a:bodyPr/>
                    <a:lstStyle/>
                    <a:p>
                      <a:pPr algn="ctr"/>
                      <a:r>
                        <a:rPr lang="ru-RU" sz="1200" dirty="0" smtClean="0"/>
                        <a:t>Решения Совета  депутатов городского округа Лотошино</a:t>
                      </a:r>
                      <a:endParaRPr lang="ru-RU" sz="1200" dirty="0"/>
                    </a:p>
                  </a:txBody>
                  <a:tcPr/>
                </a:tc>
                <a:tc>
                  <a:txBody>
                    <a:bodyPr/>
                    <a:lstStyle/>
                    <a:p>
                      <a:pPr algn="ctr"/>
                      <a:r>
                        <a:rPr lang="ru-RU" sz="1200" dirty="0" smtClean="0"/>
                        <a:t>Доходы</a:t>
                      </a:r>
                      <a:endParaRPr lang="ru-RU" sz="1200" dirty="0"/>
                    </a:p>
                  </a:txBody>
                  <a:tcPr/>
                </a:tc>
                <a:tc>
                  <a:txBody>
                    <a:bodyPr/>
                    <a:lstStyle/>
                    <a:p>
                      <a:pPr algn="ctr"/>
                      <a:r>
                        <a:rPr kumimoji="0" lang="ru-RU" sz="1200" kern="1200" dirty="0" smtClean="0"/>
                        <a:t>В том числе налоговые и неналоговые</a:t>
                      </a:r>
                      <a:endParaRPr kumimoji="0" lang="ru-RU" sz="1200" b="1" kern="1200" dirty="0" smtClean="0">
                        <a:solidFill>
                          <a:schemeClr val="lt1"/>
                        </a:solidFill>
                        <a:latin typeface="+mn-lt"/>
                        <a:ea typeface="+mn-ea"/>
                        <a:cs typeface="+mn-cs"/>
                      </a:endParaRPr>
                    </a:p>
                  </a:txBody>
                  <a:tcPr/>
                </a:tc>
                <a:tc>
                  <a:txBody>
                    <a:bodyPr/>
                    <a:lstStyle/>
                    <a:p>
                      <a:pPr algn="ctr"/>
                      <a:r>
                        <a:rPr lang="ru-RU" sz="1200" dirty="0" smtClean="0"/>
                        <a:t>Расходы</a:t>
                      </a:r>
                      <a:endParaRPr lang="ru-RU" sz="1200" dirty="0"/>
                    </a:p>
                  </a:txBody>
                  <a:tcPr/>
                </a:tc>
                <a:tc>
                  <a:txBody>
                    <a:bodyPr/>
                    <a:lstStyle/>
                    <a:p>
                      <a:pPr algn="ctr"/>
                      <a:r>
                        <a:rPr lang="ru-RU" sz="1200" dirty="0" err="1" smtClean="0"/>
                        <a:t>Профицит</a:t>
                      </a:r>
                      <a:r>
                        <a:rPr lang="ru-RU" sz="1200" dirty="0" smtClean="0"/>
                        <a:t> (+) / Дефицит (-)</a:t>
                      </a:r>
                      <a:endParaRPr lang="ru-RU" sz="1200" dirty="0"/>
                    </a:p>
                  </a:txBody>
                  <a:tcPr/>
                </a:tc>
                <a:tc>
                  <a:txBody>
                    <a:bodyPr/>
                    <a:lstStyle/>
                    <a:p>
                      <a:pPr algn="ctr"/>
                      <a:r>
                        <a:rPr lang="ru-RU" sz="1200" dirty="0" smtClean="0"/>
                        <a:t>Уровень дефицита</a:t>
                      </a:r>
                    </a:p>
                    <a:p>
                      <a:pPr algn="ctr"/>
                      <a:r>
                        <a:rPr lang="ru-RU" sz="1200" dirty="0" smtClean="0"/>
                        <a:t> (%)</a:t>
                      </a:r>
                      <a:endParaRPr lang="ru-RU" sz="1200" dirty="0"/>
                    </a:p>
                  </a:txBody>
                  <a:tcPr/>
                </a:tc>
                <a:extLst>
                  <a:ext uri="{0D108BD9-81ED-4DB2-BD59-A6C34878D82A}">
                    <a16:rowId xmlns:a16="http://schemas.microsoft.com/office/drawing/2014/main" val="10000"/>
                  </a:ext>
                </a:extLst>
              </a:tr>
              <a:tr h="506641">
                <a:tc gridSpan="6">
                  <a:txBody>
                    <a:bodyPr/>
                    <a:lstStyle/>
                    <a:p>
                      <a:r>
                        <a:rPr lang="ru-RU" sz="1200" dirty="0" smtClean="0"/>
                        <a:t>Решение Совета депутатов городского округа Лотошино Московской области «О бюджете городского округа Лотошино Московской области на 2022 год и на плановый</a:t>
                      </a:r>
                      <a:r>
                        <a:rPr lang="ru-RU" sz="1200" baseline="0" dirty="0" smtClean="0"/>
                        <a:t> период 2023 и 2024 годов»</a:t>
                      </a:r>
                      <a:endParaRPr lang="ru-RU" sz="1200" dirty="0"/>
                    </a:p>
                  </a:txBody>
                  <a:tcPr/>
                </a:tc>
                <a:tc hMerge="1">
                  <a:txBody>
                    <a:bodyPr/>
                    <a:lstStyle/>
                    <a:p>
                      <a:endParaRPr lang="ru-RU" dirty="0"/>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dirty="0"/>
                    </a:p>
                  </a:txBody>
                  <a:tcPr/>
                </a:tc>
                <a:extLst>
                  <a:ext uri="{0D108BD9-81ED-4DB2-BD59-A6C34878D82A}">
                    <a16:rowId xmlns:a16="http://schemas.microsoft.com/office/drawing/2014/main" val="10001"/>
                  </a:ext>
                </a:extLst>
              </a:tr>
              <a:tr h="382358">
                <a:tc>
                  <a:txBody>
                    <a:bodyPr/>
                    <a:lstStyle/>
                    <a:p>
                      <a:pPr algn="ctr"/>
                      <a:r>
                        <a:rPr lang="ru-RU" sz="1200" dirty="0" smtClean="0">
                          <a:latin typeface="Times New Roman" pitchFamily="18" charset="0"/>
                          <a:cs typeface="Times New Roman" pitchFamily="18" charset="0"/>
                        </a:rPr>
                        <a:t>№296/34 от 23.12.2021</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1 290 604,6</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357 466,3</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1 290 604,6</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0,0</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0,0</a:t>
                      </a:r>
                      <a:endParaRPr lang="ru-RU" sz="1200" dirty="0">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709298">
                <a:tc gridSpan="6">
                  <a:txBody>
                    <a:bodyPr/>
                    <a:lstStyle/>
                    <a:p>
                      <a:r>
                        <a:rPr lang="ru-RU" sz="1200" dirty="0" smtClean="0"/>
                        <a:t>Решение Совета депутатов городского округа Лотошино Московской области о внесении изменений в решение Совета депутатов городского округа Лотошино Московской области от 23.12.2021 №296/34 «О бюджете городского округа Лотошино Московской области на 2022 год и на плановый</a:t>
                      </a:r>
                      <a:r>
                        <a:rPr lang="ru-RU" sz="1200" baseline="0" dirty="0" smtClean="0"/>
                        <a:t> период 2023 и 2024 годов»</a:t>
                      </a:r>
                      <a:endParaRPr lang="ru-RU" sz="1200" dirty="0"/>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3"/>
                  </a:ext>
                </a:extLst>
              </a:tr>
              <a:tr h="382358">
                <a:tc>
                  <a:txBody>
                    <a:bodyPr/>
                    <a:lstStyle/>
                    <a:p>
                      <a:pPr algn="ctr"/>
                      <a:r>
                        <a:rPr lang="ru-RU" sz="1200" dirty="0" smtClean="0">
                          <a:latin typeface="Times New Roman" pitchFamily="18" charset="0"/>
                          <a:cs typeface="Times New Roman" pitchFamily="18" charset="0"/>
                        </a:rPr>
                        <a:t>№311/35 от 24.02.2022</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1 290 700,0</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359 466,8</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1 332 300,0</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- 41 600,0</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26,5</a:t>
                      </a:r>
                      <a:endParaRPr lang="ru-RU" sz="1200" dirty="0">
                        <a:latin typeface="Times New Roman" pitchFamily="18" charset="0"/>
                        <a:cs typeface="Times New Roman" pitchFamily="18" charset="0"/>
                      </a:endParaRPr>
                    </a:p>
                  </a:txBody>
                  <a:tcPr/>
                </a:tc>
                <a:extLst>
                  <a:ext uri="{0D108BD9-81ED-4DB2-BD59-A6C34878D82A}">
                    <a16:rowId xmlns:a16="http://schemas.microsoft.com/office/drawing/2014/main" val="10004"/>
                  </a:ext>
                </a:extLst>
              </a:tr>
              <a:tr h="382358">
                <a:tc>
                  <a:txBody>
                    <a:bodyPr/>
                    <a:lstStyle/>
                    <a:p>
                      <a:pPr algn="ctr"/>
                      <a:r>
                        <a:rPr lang="ru-RU" sz="1200" dirty="0" smtClean="0">
                          <a:latin typeface="Times New Roman" pitchFamily="18" charset="0"/>
                          <a:cs typeface="Times New Roman" pitchFamily="18" charset="0"/>
                        </a:rPr>
                        <a:t>№344/39 от 06.05.2022</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1 283 137,0</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370 086,4</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1 330 637,0</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- 47 500,0</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28,4</a:t>
                      </a:r>
                      <a:endParaRPr lang="ru-RU" sz="1200" dirty="0">
                        <a:latin typeface="Times New Roman" pitchFamily="18" charset="0"/>
                        <a:cs typeface="Times New Roman" pitchFamily="18" charset="0"/>
                      </a:endParaRPr>
                    </a:p>
                  </a:txBody>
                  <a:tcPr/>
                </a:tc>
                <a:extLst>
                  <a:ext uri="{0D108BD9-81ED-4DB2-BD59-A6C34878D82A}">
                    <a16:rowId xmlns:a16="http://schemas.microsoft.com/office/drawing/2014/main" val="10005"/>
                  </a:ext>
                </a:extLst>
              </a:tr>
              <a:tr h="382358">
                <a:tc>
                  <a:txBody>
                    <a:bodyPr/>
                    <a:lstStyle/>
                    <a:p>
                      <a:pPr algn="ctr"/>
                      <a:r>
                        <a:rPr lang="ru-RU" sz="1200" dirty="0" smtClean="0">
                          <a:latin typeface="Times New Roman" pitchFamily="18" charset="0"/>
                          <a:cs typeface="Times New Roman" pitchFamily="18" charset="0"/>
                        </a:rPr>
                        <a:t>№355/42 от 14.07.2022</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1 292 626,1</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370 086,4</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1 360 256,1</a:t>
                      </a:r>
                      <a:endParaRPr lang="ru-RU" sz="1200" dirty="0">
                        <a:latin typeface="Times New Roman" pitchFamily="18" charset="0"/>
                        <a:cs typeface="Times New Roman" pitchFamily="18" charset="0"/>
                      </a:endParaRPr>
                    </a:p>
                  </a:txBody>
                  <a:tcPr/>
                </a:tc>
                <a:tc>
                  <a:txBody>
                    <a:bodyPr/>
                    <a:lstStyle/>
                    <a:p>
                      <a:pPr algn="ctr">
                        <a:buFontTx/>
                        <a:buChar char="-"/>
                      </a:pPr>
                      <a:r>
                        <a:rPr lang="ru-RU" sz="1200" dirty="0" smtClean="0">
                          <a:latin typeface="Times New Roman" pitchFamily="18" charset="0"/>
                          <a:cs typeface="Times New Roman" pitchFamily="18" charset="0"/>
                        </a:rPr>
                        <a:t> 67 630,0</a:t>
                      </a:r>
                    </a:p>
                  </a:txBody>
                  <a:tcPr/>
                </a:tc>
                <a:tc>
                  <a:txBody>
                    <a:bodyPr/>
                    <a:lstStyle/>
                    <a:p>
                      <a:pPr algn="ctr"/>
                      <a:r>
                        <a:rPr lang="ru-RU" sz="1200" dirty="0" smtClean="0">
                          <a:latin typeface="Times New Roman" pitchFamily="18" charset="0"/>
                          <a:cs typeface="Times New Roman" pitchFamily="18" charset="0"/>
                        </a:rPr>
                        <a:t>40,4</a:t>
                      </a:r>
                      <a:endParaRPr lang="ru-RU" sz="1200" dirty="0">
                        <a:latin typeface="Times New Roman" pitchFamily="18" charset="0"/>
                        <a:cs typeface="Times New Roman" pitchFamily="18" charset="0"/>
                      </a:endParaRPr>
                    </a:p>
                  </a:txBody>
                  <a:tcPr/>
                </a:tc>
                <a:extLst>
                  <a:ext uri="{0D108BD9-81ED-4DB2-BD59-A6C34878D82A}">
                    <a16:rowId xmlns:a16="http://schemas.microsoft.com/office/drawing/2014/main" val="10006"/>
                  </a:ext>
                </a:extLst>
              </a:tr>
              <a:tr h="382358">
                <a:tc>
                  <a:txBody>
                    <a:bodyPr/>
                    <a:lstStyle/>
                    <a:p>
                      <a:pPr algn="ctr"/>
                      <a:r>
                        <a:rPr lang="ru-RU" sz="1200" dirty="0" smtClean="0">
                          <a:latin typeface="Times New Roman" pitchFamily="18" charset="0"/>
                          <a:cs typeface="Times New Roman" pitchFamily="18" charset="0"/>
                        </a:rPr>
                        <a:t>№367/44 от 16.09.2022</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1 415 856,9</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372 763,2</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1 507 486,9</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dirty="0" smtClean="0">
                          <a:latin typeface="Times New Roman" pitchFamily="18" charset="0"/>
                          <a:cs typeface="Times New Roman" pitchFamily="18" charset="0"/>
                        </a:rPr>
                        <a:t>- 91 630,0</a:t>
                      </a:r>
                    </a:p>
                  </a:txBody>
                  <a:tcPr/>
                </a:tc>
                <a:tc>
                  <a:txBody>
                    <a:bodyPr/>
                    <a:lstStyle/>
                    <a:p>
                      <a:pPr algn="ctr"/>
                      <a:r>
                        <a:rPr lang="ru-RU" sz="1200" dirty="0" smtClean="0">
                          <a:latin typeface="Times New Roman" pitchFamily="18" charset="0"/>
                          <a:cs typeface="Times New Roman" pitchFamily="18" charset="0"/>
                        </a:rPr>
                        <a:t>54,3</a:t>
                      </a:r>
                      <a:endParaRPr lang="ru-RU" sz="1200" dirty="0">
                        <a:latin typeface="Times New Roman" pitchFamily="18" charset="0"/>
                        <a:cs typeface="Times New Roman" pitchFamily="18" charset="0"/>
                      </a:endParaRPr>
                    </a:p>
                  </a:txBody>
                  <a:tcPr/>
                </a:tc>
                <a:extLst>
                  <a:ext uri="{0D108BD9-81ED-4DB2-BD59-A6C34878D82A}">
                    <a16:rowId xmlns:a16="http://schemas.microsoft.com/office/drawing/2014/main" val="10007"/>
                  </a:ext>
                </a:extLst>
              </a:tr>
              <a:tr h="382358">
                <a:tc>
                  <a:txBody>
                    <a:bodyPr/>
                    <a:lstStyle/>
                    <a:p>
                      <a:pPr algn="ctr"/>
                      <a:r>
                        <a:rPr lang="ru-RU" sz="1200" dirty="0" smtClean="0">
                          <a:latin typeface="Times New Roman" pitchFamily="18" charset="0"/>
                          <a:cs typeface="Times New Roman" pitchFamily="18" charset="0"/>
                        </a:rPr>
                        <a:t>№385/48 от 22.12.2022</a:t>
                      </a:r>
                      <a:endParaRPr lang="ru-RU" sz="1200" dirty="0">
                        <a:latin typeface="Times New Roman" pitchFamily="18" charset="0"/>
                        <a:cs typeface="Times New Roman" pitchFamily="18" charset="0"/>
                      </a:endParaRPr>
                    </a:p>
                  </a:txBody>
                  <a:tcPr/>
                </a:tc>
                <a:tc>
                  <a:txBody>
                    <a:bodyPr/>
                    <a:lstStyle/>
                    <a:p>
                      <a:pPr marL="0" algn="ctr" rtl="0" eaLnBrk="1" latinLnBrk="0" hangingPunct="1"/>
                      <a:r>
                        <a:rPr kumimoji="0" lang="ru-RU" sz="1200" kern="1200" dirty="0" smtClean="0">
                          <a:solidFill>
                            <a:schemeClr val="dk1"/>
                          </a:solidFill>
                          <a:latin typeface="Times New Roman" pitchFamily="18" charset="0"/>
                          <a:ea typeface="+mn-ea"/>
                          <a:cs typeface="Times New Roman" pitchFamily="18" charset="0"/>
                        </a:rPr>
                        <a:t>1 428 296,8</a:t>
                      </a:r>
                    </a:p>
                  </a:txBody>
                  <a:tcPr/>
                </a:tc>
                <a:tc>
                  <a:txBody>
                    <a:bodyPr/>
                    <a:lstStyle/>
                    <a:p>
                      <a:pPr marL="0" algn="ctr" rtl="0" eaLnBrk="1" latinLnBrk="0" hangingPunct="1"/>
                      <a:r>
                        <a:rPr kumimoji="0" lang="ru-RU" sz="1200" kern="1200" dirty="0" smtClean="0">
                          <a:solidFill>
                            <a:schemeClr val="dk1"/>
                          </a:solidFill>
                          <a:latin typeface="Times New Roman" pitchFamily="18" charset="0"/>
                          <a:ea typeface="+mn-ea"/>
                          <a:cs typeface="Times New Roman" pitchFamily="18" charset="0"/>
                        </a:rPr>
                        <a:t>375 461,7</a:t>
                      </a:r>
                    </a:p>
                  </a:txBody>
                  <a:tcPr/>
                </a:tc>
                <a:tc>
                  <a:txBody>
                    <a:bodyPr/>
                    <a:lstStyle/>
                    <a:p>
                      <a:pPr marL="0" algn="ctr" rtl="0" eaLnBrk="1" latinLnBrk="0" hangingPunct="1"/>
                      <a:r>
                        <a:rPr kumimoji="0" lang="ru-RU" sz="1200" kern="1200" dirty="0" smtClean="0">
                          <a:solidFill>
                            <a:schemeClr val="dk1"/>
                          </a:solidFill>
                          <a:latin typeface="Times New Roman" pitchFamily="18" charset="0"/>
                          <a:ea typeface="+mn-ea"/>
                          <a:cs typeface="Times New Roman" pitchFamily="18" charset="0"/>
                        </a:rPr>
                        <a:t>1 506 896,8</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dirty="0" smtClean="0">
                          <a:latin typeface="Times New Roman" pitchFamily="18" charset="0"/>
                          <a:cs typeface="Times New Roman" pitchFamily="18" charset="0"/>
                        </a:rPr>
                        <a:t>- 78 600,0</a:t>
                      </a:r>
                    </a:p>
                  </a:txBody>
                  <a:tcPr/>
                </a:tc>
                <a:tc>
                  <a:txBody>
                    <a:bodyPr/>
                    <a:lstStyle/>
                    <a:p>
                      <a:pPr marL="0" algn="ctr" rtl="0" eaLnBrk="1" latinLnBrk="0" hangingPunct="1"/>
                      <a:r>
                        <a:rPr kumimoji="0" lang="ru-RU" sz="1200" kern="1200" dirty="0" smtClean="0">
                          <a:solidFill>
                            <a:schemeClr val="dk1"/>
                          </a:solidFill>
                          <a:latin typeface="Times New Roman" pitchFamily="18" charset="0"/>
                          <a:ea typeface="+mn-ea"/>
                          <a:cs typeface="Times New Roman" pitchFamily="18" charset="0"/>
                        </a:rPr>
                        <a:t>46,8</a:t>
                      </a:r>
                      <a:endParaRPr kumimoji="0" lang="ru-RU" sz="1200" kern="1200" dirty="0">
                        <a:solidFill>
                          <a:schemeClr val="dk1"/>
                        </a:solidFill>
                        <a:latin typeface="Times New Roman" pitchFamily="18" charset="0"/>
                        <a:ea typeface="+mn-ea"/>
                        <a:cs typeface="Times New Roman" pitchFamily="18" charset="0"/>
                      </a:endParaRPr>
                    </a:p>
                  </a:txBody>
                  <a:tcPr/>
                </a:tc>
                <a:extLst>
                  <a:ext uri="{0D108BD9-81ED-4DB2-BD59-A6C34878D82A}">
                    <a16:rowId xmlns:a16="http://schemas.microsoft.com/office/drawing/2014/main" val="10008"/>
                  </a:ext>
                </a:extLst>
              </a:tr>
            </a:tbl>
          </a:graphicData>
        </a:graphic>
      </p:graphicFrame>
      <p:sp>
        <p:nvSpPr>
          <p:cNvPr id="5" name="Прямоугольник 4"/>
          <p:cNvSpPr/>
          <p:nvPr/>
        </p:nvSpPr>
        <p:spPr>
          <a:xfrm>
            <a:off x="7236296" y="1839732"/>
            <a:ext cx="1296144" cy="1440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100" dirty="0" smtClean="0">
                <a:solidFill>
                  <a:schemeClr val="tx1"/>
                </a:solidFill>
              </a:rPr>
              <a:t>тыс. рублей</a:t>
            </a:r>
            <a:endParaRPr lang="ru-RU" sz="1100" dirty="0">
              <a:solidFill>
                <a:schemeClr val="tx1"/>
              </a:solidFill>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850"/>
            <a:ext cx="8229600" cy="652448"/>
          </a:xfrm>
        </p:spPr>
        <p:txBody>
          <a:bodyPr/>
          <a:lstStyle/>
          <a:p>
            <a:pPr algn="ctr"/>
            <a:r>
              <a:rPr lang="ru-RU" sz="2000" b="1" dirty="0" smtClean="0">
                <a:solidFill>
                  <a:srgbClr val="FF0000"/>
                </a:solidFill>
                <a:latin typeface="+mn-lt"/>
              </a:rPr>
              <a:t>Основные характеристики  исполнения бюджета городского округа Лотошино за 2022 год</a:t>
            </a: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3215365885"/>
              </p:ext>
            </p:extLst>
          </p:nvPr>
        </p:nvGraphicFramePr>
        <p:xfrm>
          <a:off x="357159" y="1714487"/>
          <a:ext cx="8329642" cy="4288686"/>
        </p:xfrm>
        <a:graphic>
          <a:graphicData uri="http://schemas.openxmlformats.org/drawingml/2006/table">
            <a:tbl>
              <a:tblPr firstRow="1" bandRow="1">
                <a:tableStyleId>{5C22544A-7EE6-4342-B048-85BDC9FD1C3A}</a:tableStyleId>
              </a:tblPr>
              <a:tblGrid>
                <a:gridCol w="3854801">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gridCol w="1522513">
                  <a:extLst>
                    <a:ext uri="{9D8B030D-6E8A-4147-A177-3AD203B41FA5}">
                      <a16:colId xmlns:a16="http://schemas.microsoft.com/office/drawing/2014/main" val="20003"/>
                    </a:ext>
                  </a:extLst>
                </a:gridCol>
              </a:tblGrid>
              <a:tr h="859853">
                <a:tc>
                  <a:txBody>
                    <a:bodyPr/>
                    <a:lstStyle/>
                    <a:p>
                      <a:pPr algn="ctr"/>
                      <a:r>
                        <a:rPr lang="ru-RU" sz="1500" b="0" dirty="0" smtClean="0">
                          <a:solidFill>
                            <a:schemeClr val="tx1"/>
                          </a:solidFill>
                        </a:rPr>
                        <a:t>Наименование</a:t>
                      </a:r>
                      <a:r>
                        <a:rPr lang="ru-RU" sz="1500" b="0" baseline="0" dirty="0" smtClean="0">
                          <a:solidFill>
                            <a:schemeClr val="tx1"/>
                          </a:solidFill>
                        </a:rPr>
                        <a:t> показателя</a:t>
                      </a:r>
                      <a:endParaRPr lang="ru-RU" sz="1500" b="0" dirty="0">
                        <a:solidFill>
                          <a:schemeClr val="tx1"/>
                        </a:solidFill>
                      </a:endParaRPr>
                    </a:p>
                  </a:txBody>
                  <a:tcPr>
                    <a:solidFill>
                      <a:schemeClr val="accent4">
                        <a:lumMod val="60000"/>
                        <a:lumOff val="40000"/>
                      </a:schemeClr>
                    </a:solidFill>
                  </a:tcPr>
                </a:tc>
                <a:tc>
                  <a:txBody>
                    <a:bodyPr/>
                    <a:lstStyle/>
                    <a:p>
                      <a:pPr marL="0" algn="ctr" rtl="0" eaLnBrk="1" latinLnBrk="0" hangingPunct="1"/>
                      <a:r>
                        <a:rPr kumimoji="0" lang="ru-RU" sz="1500" b="0" kern="1200" dirty="0" smtClean="0">
                          <a:solidFill>
                            <a:schemeClr val="tx1"/>
                          </a:solidFill>
                          <a:latin typeface="+mn-lt"/>
                          <a:ea typeface="+mn-ea"/>
                          <a:cs typeface="+mn-cs"/>
                        </a:rPr>
                        <a:t>Фактическое исполнение 2021 года</a:t>
                      </a:r>
                    </a:p>
                  </a:txBody>
                  <a:tcPr>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ru-RU" sz="1500" b="0" kern="1200" dirty="0" smtClean="0">
                          <a:solidFill>
                            <a:schemeClr val="tx1"/>
                          </a:solidFill>
                          <a:latin typeface="+mn-lt"/>
                          <a:ea typeface="+mn-ea"/>
                          <a:cs typeface="+mn-cs"/>
                        </a:rPr>
                        <a:t>Уточнённый  план 2022 года</a:t>
                      </a:r>
                    </a:p>
                  </a:txBody>
                  <a:tcPr>
                    <a:solidFill>
                      <a:schemeClr val="accent4">
                        <a:lumMod val="60000"/>
                        <a:lumOff val="40000"/>
                      </a:schemeClr>
                    </a:solidFill>
                  </a:tcPr>
                </a:tc>
                <a:tc>
                  <a:txBody>
                    <a:bodyPr/>
                    <a:lstStyle/>
                    <a:p>
                      <a:pPr marL="0" algn="ctr" rtl="0" eaLnBrk="1" latinLnBrk="0" hangingPunct="1"/>
                      <a:r>
                        <a:rPr kumimoji="0" lang="ru-RU" sz="1500" b="0" kern="1200" dirty="0" smtClean="0">
                          <a:solidFill>
                            <a:schemeClr val="tx1"/>
                          </a:solidFill>
                          <a:latin typeface="+mn-lt"/>
                          <a:ea typeface="+mn-ea"/>
                          <a:cs typeface="+mn-cs"/>
                        </a:rPr>
                        <a:t>Фактическое исполнение 2022 года</a:t>
                      </a:r>
                    </a:p>
                  </a:txBody>
                  <a:tcPr>
                    <a:solidFill>
                      <a:schemeClr val="accent4">
                        <a:lumMod val="60000"/>
                        <a:lumOff val="40000"/>
                      </a:schemeClr>
                    </a:solidFill>
                  </a:tcPr>
                </a:tc>
                <a:extLst>
                  <a:ext uri="{0D108BD9-81ED-4DB2-BD59-A6C34878D82A}">
                    <a16:rowId xmlns:a16="http://schemas.microsoft.com/office/drawing/2014/main" val="10000"/>
                  </a:ext>
                </a:extLst>
              </a:tr>
              <a:tr h="387465">
                <a:tc>
                  <a:txBody>
                    <a:bodyPr/>
                    <a:lstStyle/>
                    <a:p>
                      <a:r>
                        <a:rPr lang="ru-RU" sz="1600" i="1" dirty="0" smtClean="0"/>
                        <a:t>Общий объём доходов </a:t>
                      </a:r>
                      <a:endParaRPr lang="ru-RU" sz="1600" i="1" dirty="0"/>
                    </a:p>
                  </a:txBody>
                  <a:tcPr>
                    <a:solidFill>
                      <a:schemeClr val="accent4">
                        <a:lumMod val="20000"/>
                        <a:lumOff val="80000"/>
                      </a:schemeClr>
                    </a:solidFill>
                  </a:tcPr>
                </a:tc>
                <a:tc>
                  <a:txBody>
                    <a:bodyPr/>
                    <a:lstStyle/>
                    <a:p>
                      <a:pPr algn="ctr"/>
                      <a:r>
                        <a:rPr lang="ru-RU" sz="1600" dirty="0" smtClean="0"/>
                        <a:t>1 216 633,4</a:t>
                      </a:r>
                      <a:endParaRPr lang="ru-RU" sz="1600" dirty="0"/>
                    </a:p>
                  </a:txBody>
                  <a:tcPr>
                    <a:solidFill>
                      <a:schemeClr val="accent4">
                        <a:lumMod val="20000"/>
                        <a:lumOff val="80000"/>
                      </a:schemeClr>
                    </a:solidFill>
                  </a:tcPr>
                </a:tc>
                <a:tc>
                  <a:txBody>
                    <a:bodyPr/>
                    <a:lstStyle/>
                    <a:p>
                      <a:pPr algn="ctr"/>
                      <a:r>
                        <a:rPr lang="ru-RU" sz="1600" dirty="0" smtClean="0"/>
                        <a:t>1 428 296,8</a:t>
                      </a:r>
                      <a:endParaRPr lang="ru-RU" sz="1600" dirty="0"/>
                    </a:p>
                  </a:txBody>
                  <a:tcPr>
                    <a:solidFill>
                      <a:schemeClr val="accent4">
                        <a:lumMod val="20000"/>
                        <a:lumOff val="80000"/>
                      </a:schemeClr>
                    </a:solidFill>
                  </a:tcPr>
                </a:tc>
                <a:tc>
                  <a:txBody>
                    <a:bodyPr/>
                    <a:lstStyle/>
                    <a:p>
                      <a:pPr algn="ctr"/>
                      <a:r>
                        <a:rPr lang="ru-RU" sz="1600" dirty="0" smtClean="0"/>
                        <a:t>1 336 959,0</a:t>
                      </a:r>
                      <a:endParaRPr lang="ru-RU" sz="1600" dirty="0"/>
                    </a:p>
                  </a:txBody>
                  <a:tcPr>
                    <a:solidFill>
                      <a:schemeClr val="accent4">
                        <a:lumMod val="20000"/>
                        <a:lumOff val="80000"/>
                      </a:schemeClr>
                    </a:solidFill>
                  </a:tcPr>
                </a:tc>
                <a:extLst>
                  <a:ext uri="{0D108BD9-81ED-4DB2-BD59-A6C34878D82A}">
                    <a16:rowId xmlns:a16="http://schemas.microsoft.com/office/drawing/2014/main" val="10001"/>
                  </a:ext>
                </a:extLst>
              </a:tr>
              <a:tr h="324319">
                <a:tc>
                  <a:txBody>
                    <a:bodyPr/>
                    <a:lstStyle/>
                    <a:p>
                      <a:r>
                        <a:rPr lang="ru-RU" sz="1600" dirty="0" smtClean="0"/>
                        <a:t>Темп роста (в % к предыдущему году)</a:t>
                      </a:r>
                      <a:endParaRPr lang="ru-RU" sz="1600" dirty="0"/>
                    </a:p>
                  </a:txBody>
                  <a:tcPr/>
                </a:tc>
                <a:tc>
                  <a:txBody>
                    <a:bodyPr/>
                    <a:lstStyle/>
                    <a:p>
                      <a:pPr algn="ctr"/>
                      <a:r>
                        <a:rPr lang="ru-RU" sz="1600" dirty="0" smtClean="0"/>
                        <a:t>102,4</a:t>
                      </a:r>
                      <a:endParaRPr lang="ru-RU" sz="1600" dirty="0"/>
                    </a:p>
                  </a:txBody>
                  <a:tcPr/>
                </a:tc>
                <a:tc>
                  <a:txBody>
                    <a:bodyPr/>
                    <a:lstStyle/>
                    <a:p>
                      <a:pPr algn="ctr"/>
                      <a:endParaRPr lang="ru-RU" sz="1600" dirty="0"/>
                    </a:p>
                  </a:txBody>
                  <a:tcPr/>
                </a:tc>
                <a:tc>
                  <a:txBody>
                    <a:bodyPr/>
                    <a:lstStyle/>
                    <a:p>
                      <a:pPr algn="ctr"/>
                      <a:r>
                        <a:rPr lang="ru-RU" sz="1600" dirty="0" smtClean="0"/>
                        <a:t>109,9</a:t>
                      </a:r>
                      <a:endParaRPr lang="ru-RU" sz="1600" dirty="0"/>
                    </a:p>
                  </a:txBody>
                  <a:tcPr/>
                </a:tc>
                <a:extLst>
                  <a:ext uri="{0D108BD9-81ED-4DB2-BD59-A6C34878D82A}">
                    <a16:rowId xmlns:a16="http://schemas.microsoft.com/office/drawing/2014/main" val="10002"/>
                  </a:ext>
                </a:extLst>
              </a:tr>
              <a:tr h="350310">
                <a:tc>
                  <a:txBody>
                    <a:bodyPr/>
                    <a:lstStyle/>
                    <a:p>
                      <a:pPr marL="0" algn="l" rtl="0" eaLnBrk="1" latinLnBrk="0" hangingPunct="1"/>
                      <a:r>
                        <a:rPr kumimoji="0" lang="ru-RU" sz="1600" kern="1200" dirty="0" smtClean="0">
                          <a:solidFill>
                            <a:schemeClr val="dk1"/>
                          </a:solidFill>
                          <a:latin typeface="+mn-lt"/>
                          <a:ea typeface="+mn-ea"/>
                          <a:cs typeface="+mn-cs"/>
                        </a:rPr>
                        <a:t>из них:</a:t>
                      </a:r>
                      <a:endParaRPr kumimoji="0" lang="ru-RU" sz="1600" kern="1200" dirty="0">
                        <a:solidFill>
                          <a:schemeClr val="dk1"/>
                        </a:solidFill>
                        <a:latin typeface="+mn-lt"/>
                        <a:ea typeface="+mn-ea"/>
                        <a:cs typeface="+mn-cs"/>
                      </a:endParaRPr>
                    </a:p>
                  </a:txBody>
                  <a:tcPr>
                    <a:solidFill>
                      <a:schemeClr val="accent4">
                        <a:lumMod val="20000"/>
                        <a:lumOff val="80000"/>
                      </a:schemeClr>
                    </a:solidFill>
                  </a:tcPr>
                </a:tc>
                <a:tc>
                  <a:txBody>
                    <a:bodyPr/>
                    <a:lstStyle/>
                    <a:p>
                      <a:pPr marL="0" algn="ctr" rtl="0" eaLnBrk="1" latinLnBrk="0" hangingPunct="1"/>
                      <a:endParaRPr kumimoji="0" lang="ru-RU" sz="1600" kern="1200" dirty="0">
                        <a:solidFill>
                          <a:schemeClr val="dk1"/>
                        </a:solidFill>
                        <a:latin typeface="+mn-lt"/>
                        <a:ea typeface="+mn-ea"/>
                        <a:cs typeface="+mn-cs"/>
                      </a:endParaRPr>
                    </a:p>
                  </a:txBody>
                  <a:tcPr>
                    <a:solidFill>
                      <a:schemeClr val="accent4">
                        <a:lumMod val="20000"/>
                        <a:lumOff val="80000"/>
                      </a:schemeClr>
                    </a:solidFill>
                  </a:tcPr>
                </a:tc>
                <a:tc>
                  <a:txBody>
                    <a:bodyPr/>
                    <a:lstStyle/>
                    <a:p>
                      <a:pPr marL="0" algn="ctr" rtl="0" eaLnBrk="1" latinLnBrk="0" hangingPunct="1"/>
                      <a:endParaRPr kumimoji="0" lang="ru-RU" sz="1600" kern="1200" dirty="0">
                        <a:solidFill>
                          <a:schemeClr val="dk1"/>
                        </a:solidFill>
                        <a:latin typeface="+mn-lt"/>
                        <a:ea typeface="+mn-ea"/>
                        <a:cs typeface="+mn-cs"/>
                      </a:endParaRPr>
                    </a:p>
                  </a:txBody>
                  <a:tcPr>
                    <a:solidFill>
                      <a:schemeClr val="accent4">
                        <a:lumMod val="20000"/>
                        <a:lumOff val="80000"/>
                      </a:schemeClr>
                    </a:solidFill>
                  </a:tcPr>
                </a:tc>
                <a:tc>
                  <a:txBody>
                    <a:bodyPr/>
                    <a:lstStyle/>
                    <a:p>
                      <a:pPr marL="0" algn="ctr" rtl="0" eaLnBrk="1" latinLnBrk="0" hangingPunct="1"/>
                      <a:endParaRPr kumimoji="0" lang="ru-RU" sz="1600" kern="1200" dirty="0">
                        <a:solidFill>
                          <a:schemeClr val="dk1"/>
                        </a:solidFill>
                        <a:latin typeface="+mn-lt"/>
                        <a:ea typeface="+mn-ea"/>
                        <a:cs typeface="+mn-cs"/>
                      </a:endParaRPr>
                    </a:p>
                  </a:txBody>
                  <a:tcPr>
                    <a:solidFill>
                      <a:schemeClr val="accent4">
                        <a:lumMod val="20000"/>
                        <a:lumOff val="80000"/>
                      </a:schemeClr>
                    </a:solidFill>
                  </a:tcPr>
                </a:tc>
                <a:extLst>
                  <a:ext uri="{0D108BD9-81ED-4DB2-BD59-A6C34878D82A}">
                    <a16:rowId xmlns:a16="http://schemas.microsoft.com/office/drawing/2014/main" val="10003"/>
                  </a:ext>
                </a:extLst>
              </a:tr>
              <a:tr h="297621">
                <a:tc>
                  <a:txBody>
                    <a:bodyPr/>
                    <a:lstStyle/>
                    <a:p>
                      <a:r>
                        <a:rPr lang="ru-RU" sz="1600" dirty="0" smtClean="0"/>
                        <a:t>- налоговые и неналоговые доходы</a:t>
                      </a:r>
                      <a:endParaRPr lang="ru-RU" sz="1600" dirty="0"/>
                    </a:p>
                  </a:txBody>
                  <a:tcPr/>
                </a:tc>
                <a:tc>
                  <a:txBody>
                    <a:bodyPr/>
                    <a:lstStyle/>
                    <a:p>
                      <a:pPr algn="ctr"/>
                      <a:r>
                        <a:rPr lang="ru-RU" sz="1600" dirty="0" smtClean="0"/>
                        <a:t>383 629,3</a:t>
                      </a:r>
                      <a:endParaRPr lang="ru-RU" sz="1600" dirty="0"/>
                    </a:p>
                  </a:txBody>
                  <a:tcPr/>
                </a:tc>
                <a:tc>
                  <a:txBody>
                    <a:bodyPr/>
                    <a:lstStyle/>
                    <a:p>
                      <a:pPr algn="ctr"/>
                      <a:r>
                        <a:rPr lang="ru-RU" sz="1600" dirty="0" smtClean="0"/>
                        <a:t>375 461,7</a:t>
                      </a:r>
                      <a:endParaRPr lang="ru-RU" sz="1600" dirty="0"/>
                    </a:p>
                  </a:txBody>
                  <a:tcPr/>
                </a:tc>
                <a:tc>
                  <a:txBody>
                    <a:bodyPr/>
                    <a:lstStyle/>
                    <a:p>
                      <a:pPr algn="ctr"/>
                      <a:r>
                        <a:rPr lang="ru-RU" sz="1600" dirty="0" smtClean="0"/>
                        <a:t>395 830,4</a:t>
                      </a:r>
                      <a:endParaRPr lang="ru-RU" sz="1600" dirty="0"/>
                    </a:p>
                  </a:txBody>
                  <a:tcPr/>
                </a:tc>
                <a:extLst>
                  <a:ext uri="{0D108BD9-81ED-4DB2-BD59-A6C34878D82A}">
                    <a16:rowId xmlns:a16="http://schemas.microsoft.com/office/drawing/2014/main" val="10004"/>
                  </a:ext>
                </a:extLst>
              </a:tr>
              <a:tr h="350310">
                <a:tc>
                  <a:txBody>
                    <a:bodyPr/>
                    <a:lstStyle/>
                    <a:p>
                      <a:r>
                        <a:rPr lang="ru-RU" sz="1600" dirty="0" smtClean="0"/>
                        <a:t>- безвозмездные поступления</a:t>
                      </a:r>
                      <a:endParaRPr lang="ru-RU" sz="1600" dirty="0"/>
                    </a:p>
                  </a:txBody>
                  <a:tcPr>
                    <a:solidFill>
                      <a:schemeClr val="accent4">
                        <a:lumMod val="20000"/>
                        <a:lumOff val="80000"/>
                      </a:schemeClr>
                    </a:solidFill>
                  </a:tcPr>
                </a:tc>
                <a:tc>
                  <a:txBody>
                    <a:bodyPr/>
                    <a:lstStyle/>
                    <a:p>
                      <a:pPr algn="ctr"/>
                      <a:r>
                        <a:rPr lang="ru-RU" sz="1600" dirty="0" smtClean="0"/>
                        <a:t>833 004,1</a:t>
                      </a:r>
                      <a:endParaRPr lang="ru-RU" sz="1600" dirty="0"/>
                    </a:p>
                  </a:txBody>
                  <a:tcPr>
                    <a:solidFill>
                      <a:schemeClr val="accent4">
                        <a:lumMod val="20000"/>
                        <a:lumOff val="80000"/>
                      </a:schemeClr>
                    </a:solidFill>
                  </a:tcPr>
                </a:tc>
                <a:tc>
                  <a:txBody>
                    <a:bodyPr/>
                    <a:lstStyle/>
                    <a:p>
                      <a:pPr algn="ctr"/>
                      <a:r>
                        <a:rPr lang="ru-RU" sz="1600" dirty="0" smtClean="0"/>
                        <a:t>1 052 835,1</a:t>
                      </a:r>
                      <a:endParaRPr lang="ru-RU" sz="1600" dirty="0"/>
                    </a:p>
                  </a:txBody>
                  <a:tcPr>
                    <a:solidFill>
                      <a:schemeClr val="accent4">
                        <a:lumMod val="20000"/>
                        <a:lumOff val="80000"/>
                      </a:schemeClr>
                    </a:solidFill>
                  </a:tcPr>
                </a:tc>
                <a:tc>
                  <a:txBody>
                    <a:bodyPr/>
                    <a:lstStyle/>
                    <a:p>
                      <a:pPr algn="ctr"/>
                      <a:r>
                        <a:rPr lang="ru-RU" sz="1600" dirty="0" smtClean="0"/>
                        <a:t>941 128,6</a:t>
                      </a:r>
                      <a:endParaRPr lang="ru-RU" sz="1600" dirty="0"/>
                    </a:p>
                  </a:txBody>
                  <a:tcPr>
                    <a:solidFill>
                      <a:schemeClr val="accent4">
                        <a:lumMod val="20000"/>
                        <a:lumOff val="80000"/>
                      </a:schemeClr>
                    </a:solidFill>
                  </a:tcPr>
                </a:tc>
                <a:extLst>
                  <a:ext uri="{0D108BD9-81ED-4DB2-BD59-A6C34878D82A}">
                    <a16:rowId xmlns:a16="http://schemas.microsoft.com/office/drawing/2014/main" val="10005"/>
                  </a:ext>
                </a:extLst>
              </a:tr>
              <a:tr h="342361">
                <a:tc>
                  <a:txBody>
                    <a:bodyPr/>
                    <a:lstStyle/>
                    <a:p>
                      <a:r>
                        <a:rPr lang="ru-RU" sz="1600" i="1" dirty="0" smtClean="0"/>
                        <a:t>Общий объём расходов </a:t>
                      </a:r>
                      <a:endParaRPr lang="ru-RU" sz="1600" i="1" dirty="0"/>
                    </a:p>
                  </a:txBody>
                  <a:tcPr/>
                </a:tc>
                <a:tc>
                  <a:txBody>
                    <a:bodyPr/>
                    <a:lstStyle/>
                    <a:p>
                      <a:pPr algn="ctr"/>
                      <a:r>
                        <a:rPr lang="ru-RU" sz="1600" dirty="0" smtClean="0"/>
                        <a:t>1 217 050,0</a:t>
                      </a:r>
                      <a:endParaRPr lang="ru-RU" sz="1600" dirty="0"/>
                    </a:p>
                  </a:txBody>
                  <a:tcPr/>
                </a:tc>
                <a:tc>
                  <a:txBody>
                    <a:bodyPr/>
                    <a:lstStyle/>
                    <a:p>
                      <a:pPr algn="ctr"/>
                      <a:r>
                        <a:rPr lang="ru-RU" sz="1600" dirty="0" smtClean="0"/>
                        <a:t>1 506 896,8</a:t>
                      </a:r>
                      <a:endParaRPr lang="ru-RU" sz="1600" dirty="0"/>
                    </a:p>
                  </a:txBody>
                  <a:tcPr/>
                </a:tc>
                <a:tc>
                  <a:txBody>
                    <a:bodyPr/>
                    <a:lstStyle/>
                    <a:p>
                      <a:pPr algn="ctr"/>
                      <a:r>
                        <a:rPr lang="ru-RU" sz="1600" dirty="0" smtClean="0"/>
                        <a:t>1 354 191,4</a:t>
                      </a:r>
                      <a:endParaRPr lang="ru-RU" sz="1600" dirty="0"/>
                    </a:p>
                  </a:txBody>
                  <a:tcPr/>
                </a:tc>
                <a:extLst>
                  <a:ext uri="{0D108BD9-81ED-4DB2-BD59-A6C34878D82A}">
                    <a16:rowId xmlns:a16="http://schemas.microsoft.com/office/drawing/2014/main" val="10006"/>
                  </a:ext>
                </a:extLst>
              </a:tr>
              <a:tr h="3252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smtClean="0"/>
                        <a:t>Темп роста (в % к предыдущему году)</a:t>
                      </a:r>
                      <a:endParaRPr lang="ru-RU" sz="1600" i="1" dirty="0"/>
                    </a:p>
                  </a:txBody>
                  <a:tcPr>
                    <a:solidFill>
                      <a:schemeClr val="accent4">
                        <a:lumMod val="20000"/>
                        <a:lumOff val="80000"/>
                      </a:schemeClr>
                    </a:solidFill>
                  </a:tcPr>
                </a:tc>
                <a:tc>
                  <a:txBody>
                    <a:bodyPr/>
                    <a:lstStyle/>
                    <a:p>
                      <a:pPr algn="ctr"/>
                      <a:r>
                        <a:rPr lang="ru-RU" sz="1600" dirty="0" smtClean="0"/>
                        <a:t>95,6</a:t>
                      </a:r>
                      <a:endParaRPr lang="ru-RU" sz="1600" dirty="0"/>
                    </a:p>
                  </a:txBody>
                  <a:tcPr>
                    <a:solidFill>
                      <a:schemeClr val="accent4">
                        <a:lumMod val="20000"/>
                        <a:lumOff val="80000"/>
                      </a:schemeClr>
                    </a:solidFill>
                  </a:tcPr>
                </a:tc>
                <a:tc>
                  <a:txBody>
                    <a:bodyPr/>
                    <a:lstStyle/>
                    <a:p>
                      <a:pPr algn="ctr"/>
                      <a:endParaRPr lang="ru-RU" sz="1600" dirty="0"/>
                    </a:p>
                  </a:txBody>
                  <a:tcPr>
                    <a:solidFill>
                      <a:schemeClr val="accent4">
                        <a:lumMod val="20000"/>
                        <a:lumOff val="80000"/>
                      </a:schemeClr>
                    </a:solidFill>
                  </a:tcPr>
                </a:tc>
                <a:tc>
                  <a:txBody>
                    <a:bodyPr/>
                    <a:lstStyle/>
                    <a:p>
                      <a:pPr algn="ctr"/>
                      <a:r>
                        <a:rPr lang="ru-RU" sz="1600" dirty="0" smtClean="0"/>
                        <a:t>111,3</a:t>
                      </a:r>
                      <a:endParaRPr lang="ru-RU" sz="1600" dirty="0"/>
                    </a:p>
                  </a:txBody>
                  <a:tcPr>
                    <a:solidFill>
                      <a:schemeClr val="accent4">
                        <a:lumMod val="20000"/>
                        <a:lumOff val="80000"/>
                      </a:schemeClr>
                    </a:solidFill>
                  </a:tcPr>
                </a:tc>
                <a:extLst>
                  <a:ext uri="{0D108BD9-81ED-4DB2-BD59-A6C34878D82A}">
                    <a16:rowId xmlns:a16="http://schemas.microsoft.com/office/drawing/2014/main" val="10007"/>
                  </a:ext>
                </a:extLst>
              </a:tr>
              <a:tr h="605082">
                <a:tc>
                  <a:txBody>
                    <a:bodyPr/>
                    <a:lstStyle/>
                    <a:p>
                      <a:r>
                        <a:rPr lang="ru-RU" sz="1600" i="1" dirty="0" smtClean="0"/>
                        <a:t>Дефицит бюджета (-), </a:t>
                      </a:r>
                      <a:r>
                        <a:rPr lang="ru-RU" sz="1600" i="1" dirty="0" err="1" smtClean="0"/>
                        <a:t>профицит</a:t>
                      </a:r>
                      <a:r>
                        <a:rPr lang="ru-RU" sz="1600" i="1" dirty="0" smtClean="0"/>
                        <a:t> </a:t>
                      </a:r>
                      <a:r>
                        <a:rPr lang="ru-RU" sz="1600" i="1" dirty="0" err="1" smtClean="0"/>
                        <a:t>бюджета</a:t>
                      </a:r>
                      <a:r>
                        <a:rPr lang="ru-RU" sz="1600" i="1" dirty="0" smtClean="0"/>
                        <a:t> (+)</a:t>
                      </a:r>
                      <a:endParaRPr lang="ru-RU" sz="1600" i="1" dirty="0"/>
                    </a:p>
                  </a:txBody>
                  <a:tcPr/>
                </a:tc>
                <a:tc>
                  <a:txBody>
                    <a:bodyPr/>
                    <a:lstStyle/>
                    <a:p>
                      <a:pPr algn="ctr"/>
                      <a:r>
                        <a:rPr lang="ru-RU" sz="1600" dirty="0" smtClean="0"/>
                        <a:t>- 416,6</a:t>
                      </a:r>
                      <a:endParaRPr lang="ru-RU" sz="1600" dirty="0"/>
                    </a:p>
                  </a:txBody>
                  <a:tcPr/>
                </a:tc>
                <a:tc>
                  <a:txBody>
                    <a:bodyPr/>
                    <a:lstStyle/>
                    <a:p>
                      <a:pPr algn="ctr"/>
                      <a:r>
                        <a:rPr lang="ru-RU" sz="1600" dirty="0" smtClean="0"/>
                        <a:t>- 78 600,0</a:t>
                      </a:r>
                      <a:endParaRPr lang="ru-RU" sz="1600" dirty="0"/>
                    </a:p>
                  </a:txBody>
                  <a:tcPr/>
                </a:tc>
                <a:tc>
                  <a:txBody>
                    <a:bodyPr/>
                    <a:lstStyle/>
                    <a:p>
                      <a:pPr algn="ctr"/>
                      <a:r>
                        <a:rPr lang="ru-RU" sz="1600" dirty="0" smtClean="0"/>
                        <a:t>- 17 232,4</a:t>
                      </a:r>
                      <a:endParaRPr lang="ru-RU" sz="1600" dirty="0"/>
                    </a:p>
                  </a:txBody>
                  <a:tcPr/>
                </a:tc>
                <a:extLst>
                  <a:ext uri="{0D108BD9-81ED-4DB2-BD59-A6C34878D82A}">
                    <a16:rowId xmlns:a16="http://schemas.microsoft.com/office/drawing/2014/main" val="10008"/>
                  </a:ext>
                </a:extLst>
              </a:tr>
              <a:tr h="387465">
                <a:tc>
                  <a:txBody>
                    <a:bodyPr/>
                    <a:lstStyle/>
                    <a:p>
                      <a:r>
                        <a:rPr lang="ru-RU" sz="1600" i="1" dirty="0" smtClean="0"/>
                        <a:t>Муниципальный долг</a:t>
                      </a:r>
                      <a:endParaRPr lang="ru-RU" sz="1600" i="1" dirty="0"/>
                    </a:p>
                  </a:txBody>
                  <a:tcPr>
                    <a:solidFill>
                      <a:schemeClr val="accent4">
                        <a:lumMod val="20000"/>
                        <a:lumOff val="80000"/>
                      </a:schemeClr>
                    </a:solidFill>
                  </a:tcPr>
                </a:tc>
                <a:tc>
                  <a:txBody>
                    <a:bodyPr/>
                    <a:lstStyle/>
                    <a:p>
                      <a:pPr algn="ctr"/>
                      <a:r>
                        <a:rPr lang="ru-RU" sz="1600" dirty="0" smtClean="0"/>
                        <a:t>0,0</a:t>
                      </a:r>
                      <a:endParaRPr lang="ru-RU" sz="1600" dirty="0"/>
                    </a:p>
                  </a:txBody>
                  <a:tcPr>
                    <a:solidFill>
                      <a:schemeClr val="accent4">
                        <a:lumMod val="20000"/>
                        <a:lumOff val="80000"/>
                      </a:schemeClr>
                    </a:solidFill>
                  </a:tcPr>
                </a:tc>
                <a:tc>
                  <a:txBody>
                    <a:bodyPr/>
                    <a:lstStyle/>
                    <a:p>
                      <a:pPr algn="ctr"/>
                      <a:r>
                        <a:rPr lang="ru-RU" sz="1600" dirty="0" smtClean="0"/>
                        <a:t>0,0</a:t>
                      </a:r>
                      <a:endParaRPr lang="ru-RU" sz="1600" dirty="0"/>
                    </a:p>
                  </a:txBody>
                  <a:tcPr>
                    <a:solidFill>
                      <a:schemeClr val="accent4">
                        <a:lumMod val="20000"/>
                        <a:lumOff val="80000"/>
                      </a:schemeClr>
                    </a:solidFill>
                  </a:tcPr>
                </a:tc>
                <a:tc>
                  <a:txBody>
                    <a:bodyPr/>
                    <a:lstStyle/>
                    <a:p>
                      <a:pPr algn="ctr"/>
                      <a:r>
                        <a:rPr lang="ru-RU" sz="1600" dirty="0" smtClean="0"/>
                        <a:t>0,0</a:t>
                      </a:r>
                      <a:endParaRPr lang="ru-RU" sz="1600" dirty="0"/>
                    </a:p>
                  </a:txBody>
                  <a:tcPr>
                    <a:solidFill>
                      <a:schemeClr val="accent4">
                        <a:lumMod val="20000"/>
                        <a:lumOff val="80000"/>
                      </a:schemeClr>
                    </a:solidFill>
                  </a:tcPr>
                </a:tc>
                <a:extLst>
                  <a:ext uri="{0D108BD9-81ED-4DB2-BD59-A6C34878D82A}">
                    <a16:rowId xmlns:a16="http://schemas.microsoft.com/office/drawing/2014/main" val="10009"/>
                  </a:ext>
                </a:extLst>
              </a:tr>
            </a:tbl>
          </a:graphicData>
        </a:graphic>
      </p:graphicFrame>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Заголовок 3"/>
          <p:cNvSpPr>
            <a:spLocks noGrp="1"/>
          </p:cNvSpPr>
          <p:nvPr>
            <p:ph type="title"/>
          </p:nvPr>
        </p:nvSpPr>
        <p:spPr>
          <a:xfrm>
            <a:off x="467544" y="620688"/>
            <a:ext cx="7543800" cy="806450"/>
          </a:xfrm>
        </p:spPr>
        <p:txBody>
          <a:bodyPr>
            <a:noAutofit/>
          </a:bodyPr>
          <a:lstStyle/>
          <a:p>
            <a:pPr algn="ctr" eaLnBrk="1" fontAlgn="auto" hangingPunct="1">
              <a:spcAft>
                <a:spcPts val="0"/>
              </a:spcAft>
              <a:defRPr/>
            </a:pPr>
            <a:r>
              <a:rPr lang="ru-RU" sz="2400" b="1" dirty="0" smtClean="0">
                <a:solidFill>
                  <a:srgbClr val="FF0000"/>
                </a:solidFill>
                <a:latin typeface="+mn-lt"/>
              </a:rPr>
              <a:t>Доходная часть бюджета </a:t>
            </a:r>
            <a:br>
              <a:rPr lang="ru-RU" sz="2400" b="1" dirty="0" smtClean="0">
                <a:solidFill>
                  <a:srgbClr val="FF0000"/>
                </a:solidFill>
                <a:latin typeface="+mn-lt"/>
              </a:rPr>
            </a:br>
            <a:r>
              <a:rPr lang="ru-RU" sz="2400" b="1" dirty="0" smtClean="0">
                <a:solidFill>
                  <a:srgbClr val="FF0000"/>
                </a:solidFill>
                <a:latin typeface="+mn-lt"/>
              </a:rPr>
              <a:t>городского округа Лотошино</a:t>
            </a:r>
          </a:p>
        </p:txBody>
      </p:sp>
      <p:sp>
        <p:nvSpPr>
          <p:cNvPr id="8196" name="Текст 4"/>
          <p:cNvSpPr>
            <a:spLocks noGrp="1"/>
          </p:cNvSpPr>
          <p:nvPr>
            <p:ph type="body" idx="4294967295"/>
          </p:nvPr>
        </p:nvSpPr>
        <p:spPr>
          <a:xfrm>
            <a:off x="0" y="5114925"/>
            <a:ext cx="6421438" cy="1095375"/>
          </a:xfrm>
        </p:spPr>
        <p:txBody>
          <a:bodyPr/>
          <a:lstStyle/>
          <a:p>
            <a:pPr eaLnBrk="1" hangingPunct="1">
              <a:buFont typeface="Wingdings" pitchFamily="2" charset="2"/>
              <a:buNone/>
            </a:pPr>
            <a:r>
              <a:rPr lang="ru-RU" sz="1200" smtClean="0"/>
              <a:t>	</a:t>
            </a:r>
            <a:endParaRPr lang="ru-RU" sz="1800" smtClean="0"/>
          </a:p>
        </p:txBody>
      </p:sp>
      <p:graphicFrame>
        <p:nvGraphicFramePr>
          <p:cNvPr id="5" name="Содержимое 10"/>
          <p:cNvGraphicFramePr>
            <a:graphicFrameLocks noGrp="1"/>
          </p:cNvGraphicFramePr>
          <p:nvPr>
            <p:ph idx="1"/>
            <p:extLst>
              <p:ext uri="{D42A27DB-BD31-4B8C-83A1-F6EECF244321}">
                <p14:modId xmlns:p14="http://schemas.microsoft.com/office/powerpoint/2010/main" val="3695117898"/>
              </p:ext>
            </p:extLst>
          </p:nvPr>
        </p:nvGraphicFramePr>
        <p:xfrm>
          <a:off x="899592" y="1556792"/>
          <a:ext cx="7781925" cy="465350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with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p:cTn id="7" dur="1000" fill="hold"/>
                                        <p:tgtEl>
                                          <p:spTgt spid="8194"/>
                                        </p:tgtEl>
                                        <p:attrNameLst>
                                          <p:attrName>ppt_x</p:attrName>
                                        </p:attrNameLst>
                                      </p:cBhvr>
                                      <p:tavLst>
                                        <p:tav tm="0">
                                          <p:val>
                                            <p:strVal val="#ppt_x-.2"/>
                                          </p:val>
                                        </p:tav>
                                        <p:tav tm="100000">
                                          <p:val>
                                            <p:strVal val="#ppt_x"/>
                                          </p:val>
                                        </p:tav>
                                      </p:tavLst>
                                    </p:anim>
                                    <p:anim calcmode="lin" valueType="num">
                                      <p:cBhvr>
                                        <p:cTn id="8" dur="1000" fill="hold"/>
                                        <p:tgtEl>
                                          <p:spTgt spid="8194"/>
                                        </p:tgtEl>
                                        <p:attrNameLst>
                                          <p:attrName>ppt_y</p:attrName>
                                        </p:attrNameLst>
                                      </p:cBhvr>
                                      <p:tavLst>
                                        <p:tav tm="0">
                                          <p:val>
                                            <p:strVal val="#ppt_y"/>
                                          </p:val>
                                        </p:tav>
                                        <p:tav tm="100000">
                                          <p:val>
                                            <p:strVal val="#ppt_y"/>
                                          </p:val>
                                        </p:tav>
                                      </p:tavLst>
                                    </p:anim>
                                    <p:animEffect transition="in" filter="wipe(right)" prLst="gradientSize: 0.1">
                                      <p:cBhvr>
                                        <p:cTn id="9" dur="1000"/>
                                        <p:tgtEl>
                                          <p:spTgt spid="8194"/>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8196">
                                            <p:txEl>
                                              <p:pRg st="0" end="0"/>
                                            </p:txEl>
                                          </p:spTgt>
                                        </p:tgtEl>
                                        <p:attrNameLst>
                                          <p:attrName>style.visibility</p:attrName>
                                        </p:attrNameLst>
                                      </p:cBhvr>
                                      <p:to>
                                        <p:strVal val="visible"/>
                                      </p:to>
                                    </p:set>
                                    <p:animEffect transition="in" filter="fade">
                                      <p:cBhvr>
                                        <p:cTn id="14" dur="500"/>
                                        <p:tgtEl>
                                          <p:spTgt spid="8196">
                                            <p:txEl>
                                              <p:pRg st="0" end="0"/>
                                            </p:txEl>
                                          </p:spTgt>
                                        </p:tgtEl>
                                      </p:cBhvr>
                                    </p:animEffect>
                                    <p:anim calcmode="lin" valueType="num">
                                      <p:cBhvr>
                                        <p:cTn id="15" dur="500" fill="hold"/>
                                        <p:tgtEl>
                                          <p:spTgt spid="8196">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8196">
                                            <p:txEl>
                                              <p:pRg st="0" end="0"/>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eaLnBrk="1" fontAlgn="auto" hangingPunct="1">
              <a:spcAft>
                <a:spcPts val="300"/>
              </a:spcAft>
              <a:tabLst>
                <a:tab pos="723900" algn="l"/>
                <a:tab pos="1447800" algn="l"/>
                <a:tab pos="2171700" algn="l"/>
                <a:tab pos="2895600" algn="l"/>
                <a:tab pos="3619500" algn="l"/>
                <a:tab pos="4343400" algn="l"/>
                <a:tab pos="5067300" algn="l"/>
              </a:tabLst>
              <a:defRPr/>
            </a:pPr>
            <a:r>
              <a:rPr lang="ru-RU" sz="2400" b="1" dirty="0" smtClean="0">
                <a:solidFill>
                  <a:srgbClr val="FF0000"/>
                </a:solidFill>
                <a:latin typeface="+mn-lt"/>
              </a:rPr>
              <a:t>Структура доходов бюджета городского округа Лотошино 2022 года</a:t>
            </a:r>
            <a:endParaRPr lang="ru-RU" sz="2400" b="1" dirty="0">
              <a:solidFill>
                <a:srgbClr val="FF0000"/>
              </a:solidFill>
              <a:latin typeface="+mn-lt"/>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1332348552"/>
              </p:ext>
            </p:extLst>
          </p:nvPr>
        </p:nvGraphicFramePr>
        <p:xfrm>
          <a:off x="285720" y="2285992"/>
          <a:ext cx="8586790" cy="414340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850"/>
            <a:ext cx="8229600" cy="581010"/>
          </a:xfrm>
        </p:spPr>
        <p:txBody>
          <a:bodyPr/>
          <a:lstStyle/>
          <a:p>
            <a:pPr algn="ctr"/>
            <a:r>
              <a:rPr lang="ru-RU" sz="2000" b="1" dirty="0" smtClean="0">
                <a:solidFill>
                  <a:srgbClr val="FF0000"/>
                </a:solidFill>
                <a:latin typeface="+mn-lt"/>
              </a:rPr>
              <a:t>Структура налоговых доходов бюджета городского округа Лотошино 2022 года</a:t>
            </a:r>
          </a:p>
        </p:txBody>
      </p:sp>
      <p:graphicFrame>
        <p:nvGraphicFramePr>
          <p:cNvPr id="4" name="Содержимое 3"/>
          <p:cNvGraphicFramePr>
            <a:graphicFrameLocks noGrp="1"/>
          </p:cNvGraphicFramePr>
          <p:nvPr>
            <p:ph idx="1"/>
          </p:nvPr>
        </p:nvGraphicFramePr>
        <p:xfrm>
          <a:off x="457200" y="1428750"/>
          <a:ext cx="8229600" cy="48958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Содержимое 3"/>
          <p:cNvGraphicFramePr>
            <a:graphicFrameLocks/>
          </p:cNvGraphicFramePr>
          <p:nvPr>
            <p:extLst>
              <p:ext uri="{D42A27DB-BD31-4B8C-83A1-F6EECF244321}">
                <p14:modId xmlns:p14="http://schemas.microsoft.com/office/powerpoint/2010/main" val="3959578166"/>
              </p:ext>
            </p:extLst>
          </p:nvPr>
        </p:nvGraphicFramePr>
        <p:xfrm>
          <a:off x="609600" y="1581150"/>
          <a:ext cx="8229600" cy="489585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850"/>
            <a:ext cx="8229600" cy="652448"/>
          </a:xfrm>
        </p:spPr>
        <p:txBody>
          <a:bodyPr/>
          <a:lstStyle/>
          <a:p>
            <a:pPr algn="ctr"/>
            <a:r>
              <a:rPr lang="ru-RU" sz="2000" b="1" dirty="0" smtClean="0">
                <a:solidFill>
                  <a:srgbClr val="FF0000"/>
                </a:solidFill>
                <a:latin typeface="+mn-lt"/>
              </a:rPr>
              <a:t>Структура неналоговых доходов бюджета городского округа Лотошино 2022 года</a:t>
            </a: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1180772133"/>
              </p:ext>
            </p:extLst>
          </p:nvPr>
        </p:nvGraphicFramePr>
        <p:xfrm>
          <a:off x="457200" y="1428737"/>
          <a:ext cx="8229600" cy="489586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850"/>
            <a:ext cx="8229600" cy="581010"/>
          </a:xfrm>
        </p:spPr>
        <p:txBody>
          <a:bodyPr/>
          <a:lstStyle/>
          <a:p>
            <a:pPr algn="ctr"/>
            <a:r>
              <a:rPr lang="ru-RU" sz="2000" b="1" dirty="0" smtClean="0">
                <a:solidFill>
                  <a:srgbClr val="FF0000"/>
                </a:solidFill>
                <a:latin typeface="+mn-lt"/>
              </a:rPr>
              <a:t>Структура безвозмездных поступлений от других бюджетов бюджетной системы в 2022 году</a:t>
            </a:r>
          </a:p>
        </p:txBody>
      </p:sp>
      <p:graphicFrame>
        <p:nvGraphicFramePr>
          <p:cNvPr id="5" name="Содержимое 4"/>
          <p:cNvGraphicFramePr>
            <a:graphicFrameLocks noGrp="1"/>
          </p:cNvGraphicFramePr>
          <p:nvPr>
            <p:ph idx="1"/>
            <p:extLst>
              <p:ext uri="{D42A27DB-BD31-4B8C-83A1-F6EECF244321}">
                <p14:modId xmlns:p14="http://schemas.microsoft.com/office/powerpoint/2010/main" val="1420423963"/>
              </p:ext>
            </p:extLst>
          </p:nvPr>
        </p:nvGraphicFramePr>
        <p:xfrm>
          <a:off x="457200" y="1428750"/>
          <a:ext cx="8229600" cy="48958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6632"/>
            <a:ext cx="8363272" cy="843576"/>
          </a:xfrm>
        </p:spPr>
        <p:txBody>
          <a:bodyPr/>
          <a:lstStyle/>
          <a:p>
            <a:pPr algn="ctr" fontAlgn="b">
              <a:defRPr/>
            </a:pPr>
            <a:r>
              <a:rPr lang="ru-RU" sz="1800" b="1" dirty="0" smtClean="0">
                <a:solidFill>
                  <a:srgbClr val="FF0000"/>
                </a:solidFill>
              </a:rPr>
              <a:t>Информация об объеме и структуре налоговых и неналоговых доходов, а также межбюджетных трансфертах, поступающих в бюджет городского округа Лотошино Московской области в  2022 году      (тыс. рублей)</a:t>
            </a:r>
            <a:endParaRPr lang="ru-RU" sz="1800" b="1" dirty="0">
              <a:solidFill>
                <a:srgbClr val="FF0000"/>
              </a:solidFill>
            </a:endParaRPr>
          </a:p>
        </p:txBody>
      </p:sp>
      <p:graphicFrame>
        <p:nvGraphicFramePr>
          <p:cNvPr id="4" name="Объект 2"/>
          <p:cNvGraphicFramePr>
            <a:graphicFrameLocks/>
          </p:cNvGraphicFramePr>
          <p:nvPr>
            <p:extLst>
              <p:ext uri="{D42A27DB-BD31-4B8C-83A1-F6EECF244321}">
                <p14:modId xmlns:p14="http://schemas.microsoft.com/office/powerpoint/2010/main" val="2527265753"/>
              </p:ext>
            </p:extLst>
          </p:nvPr>
        </p:nvGraphicFramePr>
        <p:xfrm>
          <a:off x="107504" y="980728"/>
          <a:ext cx="8784975" cy="5616624"/>
        </p:xfrm>
        <a:graphic>
          <a:graphicData uri="http://schemas.openxmlformats.org/drawingml/2006/table">
            <a:tbl>
              <a:tblPr firstRow="1" bandRow="1">
                <a:tableStyleId>{F5AB1C69-6EDB-4FF4-983F-18BD219EF322}</a:tableStyleId>
              </a:tblPr>
              <a:tblGrid>
                <a:gridCol w="1224136">
                  <a:extLst>
                    <a:ext uri="{9D8B030D-6E8A-4147-A177-3AD203B41FA5}">
                      <a16:colId xmlns:a16="http://schemas.microsoft.com/office/drawing/2014/main" val="20000"/>
                    </a:ext>
                  </a:extLst>
                </a:gridCol>
                <a:gridCol w="4824536">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864096">
                  <a:extLst>
                    <a:ext uri="{9D8B030D-6E8A-4147-A177-3AD203B41FA5}">
                      <a16:colId xmlns:a16="http://schemas.microsoft.com/office/drawing/2014/main" val="20003"/>
                    </a:ext>
                  </a:extLst>
                </a:gridCol>
                <a:gridCol w="864095">
                  <a:extLst>
                    <a:ext uri="{9D8B030D-6E8A-4147-A177-3AD203B41FA5}">
                      <a16:colId xmlns:a16="http://schemas.microsoft.com/office/drawing/2014/main" val="20004"/>
                    </a:ext>
                  </a:extLst>
                </a:gridCol>
              </a:tblGrid>
              <a:tr h="346437">
                <a:tc>
                  <a:txBody>
                    <a:bodyPr/>
                    <a:lstStyle/>
                    <a:p>
                      <a:pPr marL="0" algn="ctr" defTabSz="457200" rtl="0" eaLnBrk="1" latinLnBrk="0" hangingPunct="1"/>
                      <a:r>
                        <a:rPr lang="ru-RU" sz="800" b="1" kern="1200" dirty="0" smtClean="0">
                          <a:solidFill>
                            <a:schemeClr val="dk1"/>
                          </a:solidFill>
                          <a:latin typeface="+mn-lt"/>
                          <a:ea typeface="+mn-ea"/>
                          <a:cs typeface="+mn-cs"/>
                        </a:rPr>
                        <a:t>Код бюджетной классификации </a:t>
                      </a:r>
                      <a:endParaRPr lang="ru-RU" sz="800" b="1" kern="1200" dirty="0">
                        <a:solidFill>
                          <a:schemeClr val="dk1"/>
                        </a:solidFill>
                        <a:latin typeface="+mn-lt"/>
                        <a:ea typeface="+mn-ea"/>
                        <a:cs typeface="+mn-cs"/>
                      </a:endParaRPr>
                    </a:p>
                  </a:txBody>
                  <a:tcPr marL="91430" marR="91430" marT="45722" marB="45722" anchor="ctr" anchorCtr="1">
                    <a:solidFill>
                      <a:schemeClr val="accent4">
                        <a:lumMod val="60000"/>
                        <a:lumOff val="40000"/>
                      </a:schemeClr>
                    </a:solidFill>
                  </a:tcPr>
                </a:tc>
                <a:tc>
                  <a:txBody>
                    <a:bodyPr/>
                    <a:lstStyle/>
                    <a:p>
                      <a:pPr marL="0" algn="ctr" defTabSz="457200" rtl="0" eaLnBrk="1" latinLnBrk="0" hangingPunct="1"/>
                      <a:r>
                        <a:rPr lang="ru-RU" sz="800" b="1" kern="1200" dirty="0" smtClean="0">
                          <a:solidFill>
                            <a:schemeClr val="dk1"/>
                          </a:solidFill>
                          <a:latin typeface="+mn-lt"/>
                          <a:ea typeface="+mn-ea"/>
                          <a:cs typeface="+mn-cs"/>
                        </a:rPr>
                        <a:t>Наименование доходов</a:t>
                      </a:r>
                      <a:endParaRPr lang="ru-RU" sz="800" b="1" kern="1200" dirty="0">
                        <a:solidFill>
                          <a:schemeClr val="dk1"/>
                        </a:solidFill>
                        <a:latin typeface="+mn-lt"/>
                        <a:ea typeface="+mn-ea"/>
                        <a:cs typeface="+mn-cs"/>
                      </a:endParaRPr>
                    </a:p>
                  </a:txBody>
                  <a:tcPr marL="91430" marR="91430" marT="45722" marB="45722" anchor="ctr" anchorCtr="1">
                    <a:solidFill>
                      <a:schemeClr val="accent4">
                        <a:lumMod val="60000"/>
                        <a:lumOff val="40000"/>
                      </a:schemeClr>
                    </a:solidFill>
                  </a:tcPr>
                </a:tc>
                <a:tc>
                  <a:txBody>
                    <a:bodyPr/>
                    <a:lstStyle/>
                    <a:p>
                      <a:pPr marL="0" algn="ctr" defTabSz="457200" rtl="0" eaLnBrk="1" latinLnBrk="0" hangingPunct="1"/>
                      <a:r>
                        <a:rPr lang="ru-RU" sz="800" kern="1200" dirty="0" smtClean="0">
                          <a:solidFill>
                            <a:schemeClr val="dk1"/>
                          </a:solidFill>
                          <a:latin typeface="+mn-lt"/>
                          <a:ea typeface="+mn-ea"/>
                          <a:cs typeface="+mn-cs"/>
                        </a:rPr>
                        <a:t>Факт 2021 год</a:t>
                      </a:r>
                      <a:endParaRPr lang="ru-RU" sz="800" kern="1200" dirty="0">
                        <a:solidFill>
                          <a:schemeClr val="dk1"/>
                        </a:solidFill>
                        <a:latin typeface="+mn-lt"/>
                        <a:ea typeface="+mn-ea"/>
                        <a:cs typeface="+mn-cs"/>
                      </a:endParaRPr>
                    </a:p>
                  </a:txBody>
                  <a:tcPr marL="91430" marR="91430" marT="45722" marB="45722" anchor="ctr" anchorCtr="1">
                    <a:solidFill>
                      <a:schemeClr val="accent4">
                        <a:lumMod val="60000"/>
                        <a:lumOff val="40000"/>
                      </a:schemeClr>
                    </a:solidFill>
                  </a:tcPr>
                </a:tc>
                <a:tc>
                  <a:txBody>
                    <a:bodyPr/>
                    <a:lstStyle/>
                    <a:p>
                      <a:pPr marL="0" algn="ctr" defTabSz="457200" rtl="0" eaLnBrk="1" latinLnBrk="0" hangingPunct="1"/>
                      <a:r>
                        <a:rPr lang="ru-RU" sz="800" kern="1200" dirty="0" smtClean="0">
                          <a:solidFill>
                            <a:schemeClr val="dk1"/>
                          </a:solidFill>
                          <a:latin typeface="+mn-lt"/>
                          <a:ea typeface="+mn-ea"/>
                          <a:cs typeface="+mn-cs"/>
                        </a:rPr>
                        <a:t>План на 2022 год</a:t>
                      </a:r>
                      <a:endParaRPr lang="ru-RU" sz="800" kern="1200" dirty="0">
                        <a:solidFill>
                          <a:schemeClr val="dk1"/>
                        </a:solidFill>
                        <a:latin typeface="+mn-lt"/>
                        <a:ea typeface="+mn-ea"/>
                        <a:cs typeface="+mn-cs"/>
                      </a:endParaRPr>
                    </a:p>
                  </a:txBody>
                  <a:tcPr marL="91430" marR="91430" marT="45722" marB="45722" anchor="ctr" anchorCtr="1">
                    <a:solidFill>
                      <a:schemeClr val="accent4">
                        <a:lumMod val="60000"/>
                        <a:lumOff val="40000"/>
                      </a:schemeClr>
                    </a:solidFill>
                  </a:tcPr>
                </a:tc>
                <a:tc>
                  <a:txBody>
                    <a:bodyPr/>
                    <a:lstStyle/>
                    <a:p>
                      <a:pPr marL="0" algn="ctr" defTabSz="457200" rtl="0" eaLnBrk="1" latinLnBrk="0" hangingPunct="1"/>
                      <a:r>
                        <a:rPr lang="ru-RU" sz="800" kern="1200" dirty="0" smtClean="0">
                          <a:solidFill>
                            <a:schemeClr val="dk1"/>
                          </a:solidFill>
                          <a:latin typeface="+mn-lt"/>
                          <a:ea typeface="+mn-ea"/>
                          <a:cs typeface="+mn-cs"/>
                        </a:rPr>
                        <a:t>Факт 2022 год</a:t>
                      </a:r>
                      <a:endParaRPr lang="ru-RU" sz="800" kern="1200" dirty="0">
                        <a:solidFill>
                          <a:schemeClr val="dk1"/>
                        </a:solidFill>
                        <a:latin typeface="+mn-lt"/>
                        <a:ea typeface="+mn-ea"/>
                        <a:cs typeface="+mn-cs"/>
                      </a:endParaRPr>
                    </a:p>
                  </a:txBody>
                  <a:tcPr marL="91430" marR="91430" marT="45722" marB="45722" anchor="ctr" anchorCtr="1">
                    <a:solidFill>
                      <a:schemeClr val="accent4">
                        <a:lumMod val="60000"/>
                        <a:lumOff val="40000"/>
                      </a:schemeClr>
                    </a:solidFill>
                  </a:tcPr>
                </a:tc>
                <a:extLst>
                  <a:ext uri="{0D108BD9-81ED-4DB2-BD59-A6C34878D82A}">
                    <a16:rowId xmlns:a16="http://schemas.microsoft.com/office/drawing/2014/main" val="10000"/>
                  </a:ext>
                </a:extLst>
              </a:tr>
              <a:tr h="140956">
                <a:tc>
                  <a:txBody>
                    <a:bodyPr/>
                    <a:lstStyle/>
                    <a:p>
                      <a:pPr algn="l"/>
                      <a:r>
                        <a:rPr lang="ru-RU" sz="800" b="1" dirty="0" smtClean="0">
                          <a:solidFill>
                            <a:schemeClr val="tx1"/>
                          </a:solidFill>
                          <a:latin typeface="Times New Roman" pitchFamily="18" charset="0"/>
                          <a:cs typeface="Times New Roman" pitchFamily="18" charset="0"/>
                        </a:rPr>
                        <a:t>1 00 00000 00 0000 000</a:t>
                      </a:r>
                    </a:p>
                  </a:txBody>
                  <a:tcPr marL="91430" marR="91430" marT="45722" marB="45722" anchor="ctr"/>
                </a:tc>
                <a:tc>
                  <a:txBody>
                    <a:bodyPr/>
                    <a:lstStyle/>
                    <a:p>
                      <a:pPr algn="l"/>
                      <a:r>
                        <a:rPr lang="ru-RU" sz="800" b="1" dirty="0" smtClean="0">
                          <a:solidFill>
                            <a:schemeClr val="tx1"/>
                          </a:solidFill>
                          <a:latin typeface="Times New Roman" pitchFamily="18" charset="0"/>
                          <a:cs typeface="Times New Roman" pitchFamily="18" charset="0"/>
                        </a:rPr>
                        <a:t>НАЛОГОВЫЕ И НЕНАЛОГОВЫЕ ДОХОДЫ</a:t>
                      </a:r>
                    </a:p>
                  </a:txBody>
                  <a:tcPr marL="91430" marR="91430" marT="45722" marB="45722" anchor="ctr"/>
                </a:tc>
                <a:tc>
                  <a:txBody>
                    <a:bodyPr/>
                    <a:lstStyle/>
                    <a:p>
                      <a:r>
                        <a:rPr lang="ru-RU" sz="800" b="1" dirty="0" smtClean="0">
                          <a:solidFill>
                            <a:schemeClr val="tx1"/>
                          </a:solidFill>
                          <a:latin typeface="Times New Roman" pitchFamily="18" charset="0"/>
                          <a:cs typeface="Times New Roman" pitchFamily="18" charset="0"/>
                        </a:rPr>
                        <a:t>383 629,3</a:t>
                      </a: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375 461,7</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395 830,4</a:t>
                      </a:r>
                    </a:p>
                  </a:txBody>
                  <a:tcPr marL="91430" marR="91430" marT="45722" marB="45722" anchor="ctr" anchorCtr="1"/>
                </a:tc>
                <a:extLst>
                  <a:ext uri="{0D108BD9-81ED-4DB2-BD59-A6C34878D82A}">
                    <a16:rowId xmlns:a16="http://schemas.microsoft.com/office/drawing/2014/main" val="10001"/>
                  </a:ext>
                </a:extLst>
              </a:tr>
              <a:tr h="16027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ru-RU" sz="800" b="1" dirty="0">
                        <a:solidFill>
                          <a:schemeClr val="tx1"/>
                        </a:solidFill>
                        <a:latin typeface="Times New Roman" pitchFamily="18" charset="0"/>
                        <a:cs typeface="Times New Roman" pitchFamily="18" charset="0"/>
                      </a:endParaRPr>
                    </a:p>
                  </a:txBody>
                  <a:tcPr marL="91430" marR="91430" marT="45722" marB="45722"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800" b="1" dirty="0" smtClean="0">
                          <a:solidFill>
                            <a:schemeClr val="tx1"/>
                          </a:solidFill>
                          <a:latin typeface="Times New Roman" pitchFamily="18" charset="0"/>
                          <a:cs typeface="Times New Roman" pitchFamily="18" charset="0"/>
                        </a:rPr>
                        <a:t>НАЛОГОВЫЕ ДОХОДЫ</a:t>
                      </a:r>
                      <a:endParaRPr lang="ru-RU" sz="800" b="1" dirty="0">
                        <a:solidFill>
                          <a:schemeClr val="tx1"/>
                        </a:solidFill>
                        <a:latin typeface="Times New Roman" pitchFamily="18" charset="0"/>
                        <a:cs typeface="Times New Roman" pitchFamily="18" charset="0"/>
                      </a:endParaRPr>
                    </a:p>
                  </a:txBody>
                  <a:tcPr marL="91430" marR="91430" marT="45722" marB="45722" anchor="ctr"/>
                </a:tc>
                <a:tc>
                  <a:txBody>
                    <a:bodyPr/>
                    <a:lstStyle/>
                    <a:p>
                      <a:r>
                        <a:rPr lang="ru-RU" sz="800" b="1" dirty="0" smtClean="0">
                          <a:solidFill>
                            <a:schemeClr val="tx1"/>
                          </a:solidFill>
                          <a:latin typeface="Times New Roman" pitchFamily="18" charset="0"/>
                          <a:cs typeface="Times New Roman" pitchFamily="18" charset="0"/>
                        </a:rPr>
                        <a:t>334 082,2</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319 229,3</a:t>
                      </a: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340 313,7</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02"/>
                  </a:ext>
                </a:extLst>
              </a:tr>
              <a:tr h="228612">
                <a:tc>
                  <a:txBody>
                    <a:bodyPr/>
                    <a:lstStyle/>
                    <a:p>
                      <a:pPr algn="l"/>
                      <a:r>
                        <a:rPr lang="ru-RU" sz="800" b="1" dirty="0" smtClean="0">
                          <a:solidFill>
                            <a:schemeClr val="tx1"/>
                          </a:solidFill>
                          <a:latin typeface="Times New Roman" pitchFamily="18" charset="0"/>
                          <a:cs typeface="Times New Roman" pitchFamily="18" charset="0"/>
                        </a:rPr>
                        <a:t>1 01 00000 00 0000 000</a:t>
                      </a:r>
                      <a:endParaRPr lang="ru-RU" sz="800" b="1" dirty="0">
                        <a:solidFill>
                          <a:schemeClr val="tx1"/>
                        </a:solidFill>
                        <a:latin typeface="Times New Roman" pitchFamily="18" charset="0"/>
                        <a:cs typeface="Times New Roman" pitchFamily="18" charset="0"/>
                      </a:endParaRPr>
                    </a:p>
                  </a:txBody>
                  <a:tcPr marL="91430" marR="91430" marT="45722" marB="45722" anchor="ctr"/>
                </a:tc>
                <a:tc>
                  <a:txBody>
                    <a:bodyPr/>
                    <a:lstStyle/>
                    <a:p>
                      <a:pPr algn="l"/>
                      <a:r>
                        <a:rPr lang="ru-RU" sz="800" b="1" dirty="0" smtClean="0">
                          <a:solidFill>
                            <a:schemeClr val="tx1"/>
                          </a:solidFill>
                          <a:latin typeface="Times New Roman" pitchFamily="18" charset="0"/>
                          <a:cs typeface="Times New Roman" pitchFamily="18" charset="0"/>
                        </a:rPr>
                        <a:t>НАЛОГИ НА ПРИБЫЛЬ, ДОХОДЫ</a:t>
                      </a:r>
                      <a:endParaRPr lang="ru-RU" sz="800" b="1" dirty="0">
                        <a:solidFill>
                          <a:schemeClr val="tx1"/>
                        </a:solidFill>
                        <a:latin typeface="Times New Roman" pitchFamily="18" charset="0"/>
                        <a:cs typeface="Times New Roman" pitchFamily="18" charset="0"/>
                      </a:endParaRPr>
                    </a:p>
                  </a:txBody>
                  <a:tcPr marL="91430" marR="91430" marT="45722" marB="45722" anchor="ctr"/>
                </a:tc>
                <a:tc>
                  <a:txBody>
                    <a:bodyPr/>
                    <a:lstStyle/>
                    <a:p>
                      <a:r>
                        <a:rPr lang="ru-RU" sz="800" b="1" dirty="0" smtClean="0">
                          <a:solidFill>
                            <a:schemeClr val="tx1"/>
                          </a:solidFill>
                          <a:latin typeface="Times New Roman" pitchFamily="18" charset="0"/>
                          <a:cs typeface="Times New Roman" pitchFamily="18" charset="0"/>
                        </a:rPr>
                        <a:t>234 634,1</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240 439,4</a:t>
                      </a: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256 779,2</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03"/>
                  </a:ext>
                </a:extLst>
              </a:tr>
              <a:tr h="150351">
                <a:tc>
                  <a:txBody>
                    <a:bodyPr/>
                    <a:lstStyle/>
                    <a:p>
                      <a:pPr algn="l"/>
                      <a:r>
                        <a:rPr lang="ru-RU" sz="800" dirty="0" smtClean="0">
                          <a:solidFill>
                            <a:schemeClr val="tx1"/>
                          </a:solidFill>
                          <a:latin typeface="Times New Roman" pitchFamily="18" charset="0"/>
                          <a:cs typeface="Times New Roman" pitchFamily="18" charset="0"/>
                        </a:rPr>
                        <a:t>1 01 02000 01 0000 110</a:t>
                      </a:r>
                    </a:p>
                  </a:txBody>
                  <a:tcPr marL="91430" marR="91430" marT="45722" marB="4572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800" dirty="0" smtClean="0">
                          <a:solidFill>
                            <a:schemeClr val="tx1"/>
                          </a:solidFill>
                          <a:latin typeface="Times New Roman" pitchFamily="18" charset="0"/>
                          <a:cs typeface="Times New Roman" pitchFamily="18" charset="0"/>
                        </a:rPr>
                        <a:t>Налог на доходы физических лиц</a:t>
                      </a: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234 634,1</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240 439,4</a:t>
                      </a: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256 779,2</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04"/>
                  </a:ext>
                </a:extLst>
              </a:tr>
              <a:tr h="136348">
                <a:tc>
                  <a:txBody>
                    <a:bodyPr/>
                    <a:lstStyle/>
                    <a:p>
                      <a:pPr algn="l"/>
                      <a:r>
                        <a:rPr lang="ru-RU" sz="800" b="1" dirty="0" smtClean="0">
                          <a:solidFill>
                            <a:schemeClr val="tx1"/>
                          </a:solidFill>
                          <a:latin typeface="Times New Roman" pitchFamily="18" charset="0"/>
                          <a:cs typeface="Times New Roman" pitchFamily="18" charset="0"/>
                        </a:rPr>
                        <a:t>1 03 00000 00 0000 000</a:t>
                      </a:r>
                    </a:p>
                  </a:txBody>
                  <a:tcPr marL="91430" marR="91430" marT="45722" marB="45722" anchor="ctr"/>
                </a:tc>
                <a:tc>
                  <a:txBody>
                    <a:bodyPr/>
                    <a:lstStyle/>
                    <a:p>
                      <a:pPr algn="l"/>
                      <a:r>
                        <a:rPr lang="ru-RU" sz="800" b="1" dirty="0" smtClean="0">
                          <a:solidFill>
                            <a:schemeClr val="tx1"/>
                          </a:solidFill>
                          <a:latin typeface="Times New Roman" pitchFamily="18" charset="0"/>
                          <a:cs typeface="Times New Roman" pitchFamily="18" charset="0"/>
                        </a:rPr>
                        <a:t>НАЛОГИ НА ТОВАРЫ (РАБОТЫ, УСЛУГИ), РЕАЛИЗУЕМЫЕ НА ТЕРРИТОРИИ РОССИЙСКОЙ ФЕДЕРАЦИИ</a:t>
                      </a:r>
                    </a:p>
                  </a:txBody>
                  <a:tcPr marL="91430" marR="91430" marT="45722" marB="45722" anchor="ctr"/>
                </a:tc>
                <a:tc>
                  <a:txBody>
                    <a:bodyPr/>
                    <a:lstStyle/>
                    <a:p>
                      <a:r>
                        <a:rPr lang="ru-RU" sz="800" b="1" dirty="0" smtClean="0">
                          <a:solidFill>
                            <a:schemeClr val="tx1"/>
                          </a:solidFill>
                          <a:latin typeface="Times New Roman" pitchFamily="18" charset="0"/>
                          <a:cs typeface="Times New Roman" pitchFamily="18" charset="0"/>
                        </a:rPr>
                        <a:t>18 395,9</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20 058,3</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20 017,4</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05"/>
                  </a:ext>
                </a:extLst>
              </a:tr>
              <a:tr h="177767">
                <a:tc>
                  <a:txBody>
                    <a:bodyPr/>
                    <a:lstStyle/>
                    <a:p>
                      <a:pPr algn="l"/>
                      <a:r>
                        <a:rPr lang="ru-RU" sz="800" dirty="0" smtClean="0">
                          <a:solidFill>
                            <a:schemeClr val="tx1"/>
                          </a:solidFill>
                          <a:latin typeface="Times New Roman" pitchFamily="18" charset="0"/>
                          <a:cs typeface="Times New Roman" pitchFamily="18" charset="0"/>
                        </a:rPr>
                        <a:t>1 03 02000 01 0000 110</a:t>
                      </a:r>
                    </a:p>
                  </a:txBody>
                  <a:tcPr marL="91430" marR="91430" marT="45722" marB="45722" anchor="ctr"/>
                </a:tc>
                <a:tc>
                  <a:txBody>
                    <a:bodyPr/>
                    <a:lstStyle/>
                    <a:p>
                      <a:pPr algn="l"/>
                      <a:r>
                        <a:rPr lang="ru-RU" sz="800" dirty="0" smtClean="0">
                          <a:solidFill>
                            <a:schemeClr val="tx1"/>
                          </a:solidFill>
                          <a:latin typeface="Times New Roman" pitchFamily="18" charset="0"/>
                          <a:cs typeface="Times New Roman" pitchFamily="18" charset="0"/>
                        </a:rPr>
                        <a:t>Акцизы по подакцизным товарам (продукции), производимым на территории Российской Федерации</a:t>
                      </a: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18 395,9</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20 058,3</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20 017,4</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06"/>
                  </a:ext>
                </a:extLst>
              </a:tr>
              <a:tr h="185265">
                <a:tc>
                  <a:txBody>
                    <a:bodyPr/>
                    <a:lstStyle/>
                    <a:p>
                      <a:pPr algn="l"/>
                      <a:r>
                        <a:rPr lang="ru-RU" sz="800" b="1" dirty="0" smtClean="0">
                          <a:solidFill>
                            <a:schemeClr val="tx1"/>
                          </a:solidFill>
                          <a:latin typeface="Times New Roman" pitchFamily="18" charset="0"/>
                          <a:cs typeface="Times New Roman" pitchFamily="18" charset="0"/>
                        </a:rPr>
                        <a:t>1 05 00000 00 0000  000</a:t>
                      </a:r>
                      <a:endParaRPr lang="ru-RU" sz="800" b="1" dirty="0">
                        <a:solidFill>
                          <a:schemeClr val="tx1"/>
                        </a:solidFill>
                        <a:latin typeface="Times New Roman" pitchFamily="18" charset="0"/>
                        <a:cs typeface="Times New Roman" pitchFamily="18" charset="0"/>
                      </a:endParaRPr>
                    </a:p>
                  </a:txBody>
                  <a:tcPr marL="91430" marR="91430" marT="45722" marB="45722" anchor="ctr"/>
                </a:tc>
                <a:tc>
                  <a:txBody>
                    <a:bodyPr/>
                    <a:lstStyle/>
                    <a:p>
                      <a:pPr algn="l"/>
                      <a:r>
                        <a:rPr lang="ru-RU" sz="800" b="1" dirty="0" smtClean="0">
                          <a:solidFill>
                            <a:schemeClr val="tx1"/>
                          </a:solidFill>
                          <a:latin typeface="Times New Roman" pitchFamily="18" charset="0"/>
                          <a:cs typeface="Times New Roman" pitchFamily="18" charset="0"/>
                        </a:rPr>
                        <a:t>НАЛОГИ НА СОВОКУПНЫЙ ДОХОД</a:t>
                      </a:r>
                      <a:endParaRPr lang="ru-RU" sz="800" b="1" dirty="0">
                        <a:solidFill>
                          <a:schemeClr val="tx1"/>
                        </a:solidFill>
                        <a:latin typeface="Times New Roman" pitchFamily="18" charset="0"/>
                        <a:cs typeface="Times New Roman" pitchFamily="18" charset="0"/>
                      </a:endParaRPr>
                    </a:p>
                  </a:txBody>
                  <a:tcPr marL="91430" marR="91430" marT="45722" marB="45722" anchor="ctr"/>
                </a:tc>
                <a:tc>
                  <a:txBody>
                    <a:bodyPr/>
                    <a:lstStyle/>
                    <a:p>
                      <a:r>
                        <a:rPr lang="ru-RU" sz="800" b="1" dirty="0" smtClean="0">
                          <a:solidFill>
                            <a:schemeClr val="tx1"/>
                          </a:solidFill>
                          <a:latin typeface="Times New Roman" pitchFamily="18" charset="0"/>
                          <a:cs typeface="Times New Roman" pitchFamily="18" charset="0"/>
                        </a:rPr>
                        <a:t>27 431,3</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18 308,6</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22 788,6</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07"/>
                  </a:ext>
                </a:extLst>
              </a:tr>
              <a:tr h="204588">
                <a:tc>
                  <a:txBody>
                    <a:bodyPr/>
                    <a:lstStyle/>
                    <a:p>
                      <a:pPr algn="l"/>
                      <a:r>
                        <a:rPr lang="ru-RU" sz="800" dirty="0" smtClean="0">
                          <a:solidFill>
                            <a:schemeClr val="tx1"/>
                          </a:solidFill>
                          <a:latin typeface="Times New Roman" pitchFamily="18" charset="0"/>
                          <a:cs typeface="Times New Roman" pitchFamily="18" charset="0"/>
                        </a:rPr>
                        <a:t>1 05 01000</a:t>
                      </a:r>
                      <a:r>
                        <a:rPr lang="ru-RU" sz="800" baseline="0" dirty="0" smtClean="0">
                          <a:solidFill>
                            <a:schemeClr val="tx1"/>
                          </a:solidFill>
                          <a:latin typeface="Times New Roman" pitchFamily="18" charset="0"/>
                          <a:cs typeface="Times New Roman" pitchFamily="18" charset="0"/>
                        </a:rPr>
                        <a:t> 00 0000 110</a:t>
                      </a:r>
                      <a:endParaRPr lang="ru-RU" sz="800" dirty="0">
                        <a:solidFill>
                          <a:schemeClr val="tx1"/>
                        </a:solidFill>
                        <a:latin typeface="Times New Roman" pitchFamily="18" charset="0"/>
                        <a:cs typeface="Times New Roman" pitchFamily="18" charset="0"/>
                      </a:endParaRPr>
                    </a:p>
                  </a:txBody>
                  <a:tcPr marL="91430" marR="91430" marT="45722" marB="45722" anchor="ctr"/>
                </a:tc>
                <a:tc>
                  <a:txBody>
                    <a:bodyPr/>
                    <a:lstStyle/>
                    <a:p>
                      <a:pPr algn="l"/>
                      <a:r>
                        <a:rPr lang="ru-RU" sz="800" dirty="0" smtClean="0">
                          <a:solidFill>
                            <a:schemeClr val="tx1"/>
                          </a:solidFill>
                          <a:latin typeface="Times New Roman" pitchFamily="18" charset="0"/>
                          <a:cs typeface="Times New Roman" pitchFamily="18" charset="0"/>
                        </a:rPr>
                        <a:t>Налог, взимаемый в связи с применением упрощенной системы налогообложения</a:t>
                      </a:r>
                      <a:endParaRPr lang="ru-RU" sz="800" dirty="0">
                        <a:solidFill>
                          <a:schemeClr val="tx1"/>
                        </a:solidFill>
                        <a:latin typeface="Times New Roman" pitchFamily="18" charset="0"/>
                        <a:cs typeface="Times New Roman" pitchFamily="18" charset="0"/>
                      </a:endParaRP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20 067,0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13 496,0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17 227,9</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08"/>
                  </a:ext>
                </a:extLst>
              </a:tr>
              <a:tr h="0">
                <a:tc>
                  <a:txBody>
                    <a:bodyPr/>
                    <a:lstStyle/>
                    <a:p>
                      <a:pPr algn="l"/>
                      <a:r>
                        <a:rPr lang="ru-RU" sz="800" dirty="0" smtClean="0">
                          <a:solidFill>
                            <a:schemeClr val="tx1"/>
                          </a:solidFill>
                          <a:latin typeface="Times New Roman" pitchFamily="18" charset="0"/>
                          <a:cs typeface="Times New Roman" pitchFamily="18" charset="0"/>
                        </a:rPr>
                        <a:t>1</a:t>
                      </a:r>
                      <a:r>
                        <a:rPr lang="ru-RU" sz="800" baseline="0" dirty="0" smtClean="0">
                          <a:solidFill>
                            <a:schemeClr val="tx1"/>
                          </a:solidFill>
                          <a:latin typeface="Times New Roman" pitchFamily="18" charset="0"/>
                          <a:cs typeface="Times New Roman" pitchFamily="18" charset="0"/>
                        </a:rPr>
                        <a:t> 05 02000 02 0000 110</a:t>
                      </a:r>
                      <a:endParaRPr lang="ru-RU" sz="800" dirty="0">
                        <a:solidFill>
                          <a:schemeClr val="tx1"/>
                        </a:solidFill>
                        <a:latin typeface="Times New Roman" pitchFamily="18" charset="0"/>
                        <a:cs typeface="Times New Roman" pitchFamily="18" charset="0"/>
                      </a:endParaRPr>
                    </a:p>
                  </a:txBody>
                  <a:tcPr marL="91430" marR="91430" marT="45722" marB="45722" anchor="ctr"/>
                </a:tc>
                <a:tc>
                  <a:txBody>
                    <a:bodyPr/>
                    <a:lstStyle/>
                    <a:p>
                      <a:pPr algn="l"/>
                      <a:r>
                        <a:rPr lang="ru-RU" sz="800" dirty="0" smtClean="0">
                          <a:solidFill>
                            <a:schemeClr val="tx1"/>
                          </a:solidFill>
                          <a:latin typeface="Times New Roman" pitchFamily="18" charset="0"/>
                          <a:cs typeface="Times New Roman" pitchFamily="18" charset="0"/>
                        </a:rPr>
                        <a:t>Единый налог на вмененный доход для отдельных видов деятельности</a:t>
                      </a:r>
                      <a:endParaRPr lang="ru-RU" sz="800" dirty="0">
                        <a:solidFill>
                          <a:schemeClr val="tx1"/>
                        </a:solidFill>
                        <a:latin typeface="Times New Roman" pitchFamily="18" charset="0"/>
                        <a:cs typeface="Times New Roman" pitchFamily="18" charset="0"/>
                      </a:endParaRP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1 409,2</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90,6</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105,3</a:t>
                      </a:r>
                    </a:p>
                  </a:txBody>
                  <a:tcPr marL="91430" marR="91430" marT="45722" marB="45722" anchor="ctr" anchorCtr="1"/>
                </a:tc>
                <a:extLst>
                  <a:ext uri="{0D108BD9-81ED-4DB2-BD59-A6C34878D82A}">
                    <a16:rowId xmlns:a16="http://schemas.microsoft.com/office/drawing/2014/main" val="10009"/>
                  </a:ext>
                </a:extLst>
              </a:tr>
              <a:tr h="0">
                <a:tc>
                  <a:txBody>
                    <a:bodyPr/>
                    <a:lstStyle/>
                    <a:p>
                      <a:pPr algn="l"/>
                      <a:r>
                        <a:rPr lang="ru-RU" sz="800" dirty="0" smtClean="0">
                          <a:solidFill>
                            <a:schemeClr val="tx1"/>
                          </a:solidFill>
                          <a:latin typeface="Times New Roman" pitchFamily="18" charset="0"/>
                          <a:cs typeface="Times New Roman" pitchFamily="18" charset="0"/>
                        </a:rPr>
                        <a:t>1 05 03000 01 0000 110</a:t>
                      </a:r>
                      <a:endParaRPr lang="ru-RU" sz="800" dirty="0">
                        <a:solidFill>
                          <a:schemeClr val="tx1"/>
                        </a:solidFill>
                        <a:latin typeface="Times New Roman" pitchFamily="18" charset="0"/>
                        <a:cs typeface="Times New Roman" pitchFamily="18" charset="0"/>
                      </a:endParaRPr>
                    </a:p>
                  </a:txBody>
                  <a:tcPr marL="91430" marR="91430" marT="45722" marB="45722" anchor="ctr"/>
                </a:tc>
                <a:tc>
                  <a:txBody>
                    <a:bodyPr/>
                    <a:lstStyle/>
                    <a:p>
                      <a:pPr algn="l"/>
                      <a:r>
                        <a:rPr lang="ru-RU" sz="800" dirty="0" smtClean="0">
                          <a:solidFill>
                            <a:schemeClr val="tx1"/>
                          </a:solidFill>
                          <a:latin typeface="Times New Roman" pitchFamily="18" charset="0"/>
                          <a:cs typeface="Times New Roman" pitchFamily="18" charset="0"/>
                        </a:rPr>
                        <a:t>Единый сельскохозяйственный налог</a:t>
                      </a:r>
                      <a:endParaRPr lang="ru-RU" sz="800" dirty="0">
                        <a:solidFill>
                          <a:schemeClr val="tx1"/>
                        </a:solidFill>
                        <a:latin typeface="Times New Roman" pitchFamily="18" charset="0"/>
                        <a:cs typeface="Times New Roman" pitchFamily="18" charset="0"/>
                      </a:endParaRP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6,2</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20,0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20,0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10"/>
                  </a:ext>
                </a:extLst>
              </a:tr>
              <a:tr h="214926">
                <a:tc>
                  <a:txBody>
                    <a:bodyPr/>
                    <a:lstStyle/>
                    <a:p>
                      <a:pPr algn="l"/>
                      <a:r>
                        <a:rPr lang="ru-RU" sz="800" dirty="0" smtClean="0">
                          <a:solidFill>
                            <a:schemeClr val="tx1"/>
                          </a:solidFill>
                          <a:latin typeface="Times New Roman" pitchFamily="18" charset="0"/>
                          <a:cs typeface="Times New Roman" pitchFamily="18" charset="0"/>
                        </a:rPr>
                        <a:t>1 05 04000 02 0000 110</a:t>
                      </a:r>
                      <a:endParaRPr lang="ru-RU" sz="800" dirty="0">
                        <a:solidFill>
                          <a:schemeClr val="tx1"/>
                        </a:solidFill>
                        <a:latin typeface="Times New Roman" pitchFamily="18" charset="0"/>
                        <a:cs typeface="Times New Roman" pitchFamily="18" charset="0"/>
                      </a:endParaRPr>
                    </a:p>
                  </a:txBody>
                  <a:tcPr marL="91430" marR="91430" marT="45722" marB="45722" anchor="ctr"/>
                </a:tc>
                <a:tc>
                  <a:txBody>
                    <a:bodyPr/>
                    <a:lstStyle/>
                    <a:p>
                      <a:pPr algn="l"/>
                      <a:r>
                        <a:rPr lang="ru-RU" sz="800" dirty="0" smtClean="0">
                          <a:solidFill>
                            <a:schemeClr val="tx1"/>
                          </a:solidFill>
                          <a:latin typeface="Times New Roman" pitchFamily="18" charset="0"/>
                          <a:cs typeface="Times New Roman" pitchFamily="18" charset="0"/>
                        </a:rPr>
                        <a:t>Налог, взимаемый в связи с применением патентной системы налогообложения</a:t>
                      </a:r>
                      <a:endParaRPr lang="ru-RU" sz="800" dirty="0">
                        <a:solidFill>
                          <a:schemeClr val="tx1"/>
                        </a:solidFill>
                        <a:latin typeface="Times New Roman" pitchFamily="18" charset="0"/>
                        <a:cs typeface="Times New Roman" pitchFamily="18" charset="0"/>
                      </a:endParaRP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5 948,9</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4 702,0</a:t>
                      </a: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5 435,4</a:t>
                      </a:r>
                    </a:p>
                  </a:txBody>
                  <a:tcPr marL="91430" marR="91430" marT="45722" marB="45722" anchor="ctr" anchorCtr="1"/>
                </a:tc>
                <a:extLst>
                  <a:ext uri="{0D108BD9-81ED-4DB2-BD59-A6C34878D82A}">
                    <a16:rowId xmlns:a16="http://schemas.microsoft.com/office/drawing/2014/main" val="10011"/>
                  </a:ext>
                </a:extLst>
              </a:tr>
              <a:tr h="164628">
                <a:tc>
                  <a:txBody>
                    <a:bodyPr/>
                    <a:lstStyle/>
                    <a:p>
                      <a:pPr algn="l"/>
                      <a:r>
                        <a:rPr lang="ru-RU" sz="800" b="1" dirty="0" smtClean="0">
                          <a:solidFill>
                            <a:schemeClr val="tx1"/>
                          </a:solidFill>
                          <a:latin typeface="Times New Roman" pitchFamily="18" charset="0"/>
                          <a:cs typeface="Times New Roman" pitchFamily="18" charset="0"/>
                        </a:rPr>
                        <a:t>1 06 00000 00 0000 000</a:t>
                      </a:r>
                    </a:p>
                  </a:txBody>
                  <a:tcPr marL="91430" marR="91430" marT="45722" marB="45722" anchor="ctr"/>
                </a:tc>
                <a:tc>
                  <a:txBody>
                    <a:bodyPr/>
                    <a:lstStyle/>
                    <a:p>
                      <a:pPr algn="l"/>
                      <a:r>
                        <a:rPr lang="ru-RU" sz="800" b="1" dirty="0" smtClean="0">
                          <a:solidFill>
                            <a:schemeClr val="tx1"/>
                          </a:solidFill>
                          <a:latin typeface="Times New Roman" pitchFamily="18" charset="0"/>
                          <a:cs typeface="Times New Roman" pitchFamily="18" charset="0"/>
                        </a:rPr>
                        <a:t>НАЛОГИ НА ИМУЩЕСТВО</a:t>
                      </a:r>
                    </a:p>
                  </a:txBody>
                  <a:tcPr marL="91430" marR="91430" marT="45722" marB="45722" anchor="ctr"/>
                </a:tc>
                <a:tc>
                  <a:txBody>
                    <a:bodyPr/>
                    <a:lstStyle/>
                    <a:p>
                      <a:r>
                        <a:rPr lang="ru-RU" sz="800" b="1" dirty="0" smtClean="0">
                          <a:solidFill>
                            <a:schemeClr val="tx1"/>
                          </a:solidFill>
                          <a:latin typeface="Times New Roman" pitchFamily="18" charset="0"/>
                          <a:cs typeface="Times New Roman" pitchFamily="18" charset="0"/>
                        </a:rPr>
                        <a:t>50 475,6</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38 703,0</a:t>
                      </a: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38 932,0</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12"/>
                  </a:ext>
                </a:extLst>
              </a:tr>
              <a:tr h="228612">
                <a:tc>
                  <a:txBody>
                    <a:bodyPr/>
                    <a:lstStyle/>
                    <a:p>
                      <a:pPr algn="l"/>
                      <a:r>
                        <a:rPr lang="ru-RU" sz="800" dirty="0" smtClean="0">
                          <a:solidFill>
                            <a:schemeClr val="tx1"/>
                          </a:solidFill>
                          <a:latin typeface="Times New Roman" pitchFamily="18" charset="0"/>
                          <a:cs typeface="Times New Roman" pitchFamily="18" charset="0"/>
                        </a:rPr>
                        <a:t>1 06 01000 00 0000 110</a:t>
                      </a:r>
                    </a:p>
                  </a:txBody>
                  <a:tcPr marL="91430" marR="91430" marT="45722" marB="45722" anchor="ctr"/>
                </a:tc>
                <a:tc>
                  <a:txBody>
                    <a:bodyPr/>
                    <a:lstStyle/>
                    <a:p>
                      <a:pPr algn="l"/>
                      <a:r>
                        <a:rPr lang="ru-RU" sz="800" dirty="0" smtClean="0">
                          <a:solidFill>
                            <a:schemeClr val="tx1"/>
                          </a:solidFill>
                          <a:latin typeface="Times New Roman" pitchFamily="18" charset="0"/>
                          <a:cs typeface="Times New Roman" pitchFamily="18" charset="0"/>
                        </a:rPr>
                        <a:t>Налог на имущество физических лиц</a:t>
                      </a: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9 278,3</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9 798,0</a:t>
                      </a: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9 764,4</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13"/>
                  </a:ext>
                </a:extLst>
              </a:tr>
              <a:tr h="0">
                <a:tc>
                  <a:txBody>
                    <a:bodyPr/>
                    <a:lstStyle/>
                    <a:p>
                      <a:pPr algn="l"/>
                      <a:r>
                        <a:rPr lang="ru-RU" sz="800" dirty="0" smtClean="0">
                          <a:solidFill>
                            <a:schemeClr val="tx1"/>
                          </a:solidFill>
                          <a:latin typeface="Times New Roman" pitchFamily="18" charset="0"/>
                          <a:cs typeface="Times New Roman" pitchFamily="18" charset="0"/>
                        </a:rPr>
                        <a:t>1 06 06000 00 0000 110</a:t>
                      </a:r>
                      <a:endParaRPr lang="ru-RU" sz="800" dirty="0">
                        <a:solidFill>
                          <a:schemeClr val="tx1"/>
                        </a:solidFill>
                        <a:latin typeface="Times New Roman" pitchFamily="18" charset="0"/>
                        <a:cs typeface="Times New Roman" pitchFamily="18" charset="0"/>
                      </a:endParaRPr>
                    </a:p>
                  </a:txBody>
                  <a:tcPr marL="91430" marR="91430" marT="45722" marB="45722" anchor="ctr"/>
                </a:tc>
                <a:tc>
                  <a:txBody>
                    <a:bodyPr/>
                    <a:lstStyle/>
                    <a:p>
                      <a:pPr algn="l"/>
                      <a:r>
                        <a:rPr lang="ru-RU" sz="800" dirty="0" smtClean="0">
                          <a:solidFill>
                            <a:schemeClr val="tx1"/>
                          </a:solidFill>
                          <a:latin typeface="Times New Roman" pitchFamily="18" charset="0"/>
                          <a:cs typeface="Times New Roman" pitchFamily="18" charset="0"/>
                        </a:rPr>
                        <a:t>Земельный налог</a:t>
                      </a:r>
                      <a:endParaRPr lang="ru-RU" sz="800" dirty="0">
                        <a:solidFill>
                          <a:schemeClr val="tx1"/>
                        </a:solidFill>
                        <a:latin typeface="Times New Roman" pitchFamily="18" charset="0"/>
                        <a:cs typeface="Times New Roman" pitchFamily="18" charset="0"/>
                      </a:endParaRP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41 197,3</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28 905,0</a:t>
                      </a: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29 167,6</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14"/>
                  </a:ext>
                </a:extLst>
              </a:tr>
              <a:tr h="228612">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1 08 00 000 00</a:t>
                      </a:r>
                      <a:r>
                        <a:rPr lang="ru-RU" sz="800" b="1" kern="1200" baseline="0" dirty="0" smtClean="0">
                          <a:solidFill>
                            <a:schemeClr val="tx1"/>
                          </a:solidFill>
                          <a:latin typeface="Times New Roman" pitchFamily="18" charset="0"/>
                          <a:ea typeface="+mn-ea"/>
                          <a:cs typeface="Times New Roman" pitchFamily="18" charset="0"/>
                        </a:rPr>
                        <a:t> 0000 000</a:t>
                      </a:r>
                      <a:endParaRPr lang="ru-RU" sz="800" b="1" kern="1200" dirty="0" smtClean="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ГОСУДАРСТВЕННАЯ ПОШЛИНА</a:t>
                      </a:r>
                    </a:p>
                  </a:txBody>
                  <a:tcPr marL="91430" marR="91430" marT="45722" marB="45722" anchor="ctr"/>
                </a:tc>
                <a:tc>
                  <a:txBody>
                    <a:bodyPr/>
                    <a:lstStyle/>
                    <a:p>
                      <a:r>
                        <a:rPr lang="ru-RU" sz="800" b="1" dirty="0" smtClean="0">
                          <a:solidFill>
                            <a:schemeClr val="tx1"/>
                          </a:solidFill>
                          <a:latin typeface="Times New Roman" pitchFamily="18" charset="0"/>
                          <a:cs typeface="Times New Roman" pitchFamily="18" charset="0"/>
                        </a:rPr>
                        <a:t>3 145,0</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1 720,0</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1 652,3</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15"/>
                  </a:ext>
                </a:extLst>
              </a:tr>
              <a:tr h="365780">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1 08 03 000 01 0000 110</a:t>
                      </a:r>
                    </a:p>
                  </a:txBody>
                  <a:tcPr marL="91430" marR="91430" marT="45722" marB="45722" anchor="ct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Государственная пошлина по делам, рассматриваемым в судах общей юрисдикции, мировыми судьями</a:t>
                      </a: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3 130,0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1 700,0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1 632,3</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16"/>
                  </a:ext>
                </a:extLst>
              </a:tr>
              <a:tr h="36578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800" kern="1200" dirty="0" smtClean="0">
                          <a:solidFill>
                            <a:schemeClr val="tx1"/>
                          </a:solidFill>
                          <a:latin typeface="Times New Roman" pitchFamily="18" charset="0"/>
                          <a:ea typeface="+mn-ea"/>
                          <a:cs typeface="Times New Roman" pitchFamily="18" charset="0"/>
                        </a:rPr>
                        <a:t>1 08 07 000 01 0000 110</a:t>
                      </a:r>
                    </a:p>
                    <a:p>
                      <a:pPr marL="0" algn="l" defTabSz="457200" rtl="0" eaLnBrk="1" latinLnBrk="0" hangingPunct="1"/>
                      <a:endParaRPr lang="ru-RU" sz="800" kern="1200" dirty="0" smtClean="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Государственная пошлина за государственную регистрацию, а также за совершение прочих юридически значимых действий</a:t>
                      </a: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15,0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20,0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20,0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17"/>
                  </a:ext>
                </a:extLst>
              </a:tr>
              <a:tr h="365780">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1 09 00 000 00 0000 000</a:t>
                      </a:r>
                    </a:p>
                  </a:txBody>
                  <a:tcPr marL="91430" marR="91430" marT="45722" marB="45722" anchor="ct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ЗАДОЛЖЕННОСТЬ И ПЕРЕРАСЧЁТЫ ПО ОТМЕНЁННЫМ НАЛОГАМ, СБОРАМ И ИНЫМ ОБЯЗАТЕЛЬНЫМ ПЛАТЕЖАМ</a:t>
                      </a:r>
                    </a:p>
                  </a:txBody>
                  <a:tcPr marL="91430" marR="91430" marT="45722" marB="45722" anchor="ctr"/>
                </a:tc>
                <a:tc>
                  <a:txBody>
                    <a:bodyPr/>
                    <a:lstStyle/>
                    <a:p>
                      <a:r>
                        <a:rPr lang="ru-RU" sz="800" b="1" dirty="0" smtClean="0">
                          <a:solidFill>
                            <a:schemeClr val="tx1"/>
                          </a:solidFill>
                          <a:latin typeface="Times New Roman" pitchFamily="18" charset="0"/>
                          <a:cs typeface="Times New Roman" pitchFamily="18" charset="0"/>
                        </a:rPr>
                        <a:t>0,3</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0,0</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144,2</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18"/>
                  </a:ext>
                </a:extLst>
              </a:tr>
              <a:tr h="22861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800" b="0" kern="1200" dirty="0" smtClean="0">
                          <a:solidFill>
                            <a:schemeClr val="tx1"/>
                          </a:solidFill>
                          <a:latin typeface="Times New Roman" pitchFamily="18" charset="0"/>
                          <a:ea typeface="+mn-ea"/>
                          <a:cs typeface="Times New Roman" pitchFamily="18" charset="0"/>
                        </a:rPr>
                        <a:t>1 09 06 000 02 0000 110</a:t>
                      </a:r>
                    </a:p>
                  </a:txBody>
                  <a:tcPr marL="91430" marR="91430" marT="45722" marB="45722"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800" b="0" kern="1200" dirty="0" smtClean="0">
                          <a:solidFill>
                            <a:schemeClr val="tx1"/>
                          </a:solidFill>
                          <a:latin typeface="Times New Roman" pitchFamily="18" charset="0"/>
                          <a:ea typeface="+mn-ea"/>
                          <a:cs typeface="Times New Roman" pitchFamily="18" charset="0"/>
                        </a:rPr>
                        <a:t>Прочие налоги и сборы (по отмененным налогам и сборам субъектов Российской Федерации)</a:t>
                      </a:r>
                    </a:p>
                  </a:txBody>
                  <a:tcPr marL="91430" marR="91430" marT="45722" marB="45722" anchor="ctr"/>
                </a:tc>
                <a:tc>
                  <a:txBody>
                    <a:bodyPr/>
                    <a:lstStyle/>
                    <a:p>
                      <a:r>
                        <a:rPr lang="ru-RU" sz="800" b="0" dirty="0" smtClean="0">
                          <a:solidFill>
                            <a:schemeClr val="tx1"/>
                          </a:solidFill>
                          <a:latin typeface="Times New Roman" pitchFamily="18" charset="0"/>
                          <a:cs typeface="Times New Roman" pitchFamily="18" charset="0"/>
                        </a:rPr>
                        <a:t>0,3</a:t>
                      </a:r>
                      <a:endParaRPr lang="ru-RU" sz="800" b="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0" baseline="0" dirty="0" smtClean="0">
                          <a:solidFill>
                            <a:schemeClr val="tx1"/>
                          </a:solidFill>
                          <a:latin typeface="Times New Roman" pitchFamily="18" charset="0"/>
                          <a:cs typeface="Times New Roman" pitchFamily="18" charset="0"/>
                        </a:rPr>
                        <a:t>0,0</a:t>
                      </a:r>
                    </a:p>
                  </a:txBody>
                  <a:tcPr marL="91430" marR="91430" marT="45722" marB="45722" anchor="ctr" anchorCtr="1"/>
                </a:tc>
                <a:tc>
                  <a:txBody>
                    <a:bodyPr/>
                    <a:lstStyle/>
                    <a:p>
                      <a:r>
                        <a:rPr lang="ru-RU" sz="800" b="0" dirty="0" smtClean="0">
                          <a:solidFill>
                            <a:schemeClr val="tx1"/>
                          </a:solidFill>
                          <a:latin typeface="Times New Roman" pitchFamily="18" charset="0"/>
                          <a:cs typeface="Times New Roman" pitchFamily="18" charset="0"/>
                        </a:rPr>
                        <a:t>144,2</a:t>
                      </a:r>
                      <a:endParaRPr lang="ru-RU" sz="800" b="0"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19"/>
                  </a:ext>
                </a:extLst>
              </a:tr>
              <a:tr h="22861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ru-RU" sz="800" b="1" kern="1200" dirty="0" smtClean="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800" b="1" dirty="0" smtClean="0">
                          <a:solidFill>
                            <a:schemeClr val="tx1"/>
                          </a:solidFill>
                          <a:latin typeface="Times New Roman" pitchFamily="18" charset="0"/>
                          <a:cs typeface="Times New Roman" pitchFamily="18" charset="0"/>
                        </a:rPr>
                        <a:t>НЕНАЛОГОВЫЕ ДОХОДЫ</a:t>
                      </a:r>
                      <a:endParaRPr lang="ru-RU" sz="800" b="1" kern="1200" dirty="0" smtClean="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r>
                        <a:rPr lang="ru-RU" sz="800" b="1" dirty="0" smtClean="0">
                          <a:solidFill>
                            <a:schemeClr val="tx1"/>
                          </a:solidFill>
                          <a:latin typeface="Times New Roman" pitchFamily="18" charset="0"/>
                          <a:cs typeface="Times New Roman" pitchFamily="18" charset="0"/>
                        </a:rPr>
                        <a:t>49 547,1</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baseline="0" dirty="0" smtClean="0">
                          <a:solidFill>
                            <a:schemeClr val="tx1"/>
                          </a:solidFill>
                          <a:latin typeface="Times New Roman" pitchFamily="18" charset="0"/>
                          <a:cs typeface="Times New Roman" pitchFamily="18" charset="0"/>
                        </a:rPr>
                        <a:t>56 232,4</a:t>
                      </a: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55 516,7</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20"/>
                  </a:ext>
                </a:extLst>
              </a:tr>
              <a:tr h="34593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800" b="1" kern="1200" dirty="0" smtClean="0">
                          <a:solidFill>
                            <a:schemeClr val="tx1"/>
                          </a:solidFill>
                          <a:latin typeface="Times New Roman" pitchFamily="18" charset="0"/>
                          <a:ea typeface="+mn-ea"/>
                          <a:cs typeface="Times New Roman" pitchFamily="18" charset="0"/>
                        </a:rPr>
                        <a:t>1 11 00 000 00 0000 000</a:t>
                      </a:r>
                    </a:p>
                    <a:p>
                      <a:pPr marL="0" algn="l" defTabSz="457200" rtl="0" eaLnBrk="1" latinLnBrk="0" hangingPunct="1"/>
                      <a:endParaRPr lang="ru-RU" sz="800" b="1" kern="1200" dirty="0" smtClean="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ДОХОДЫ ОТ ИСПОЛЬЗОВАНИЯ ИМУЩЕСТВА, НАХОДЯЩЕГОСЯ В ГОСУДАРСТВЕННОЙ И МУНИЦИПАЛЬНОЙ СОБСТВЕННОСТИ</a:t>
                      </a:r>
                    </a:p>
                  </a:txBody>
                  <a:tcPr marL="91430" marR="91430" marT="45722" marB="45722" anchor="ctr"/>
                </a:tc>
                <a:tc>
                  <a:txBody>
                    <a:bodyPr/>
                    <a:lstStyle/>
                    <a:p>
                      <a:r>
                        <a:rPr lang="ru-RU" sz="800" b="1" dirty="0" smtClean="0">
                          <a:solidFill>
                            <a:schemeClr val="tx1"/>
                          </a:solidFill>
                          <a:latin typeface="Times New Roman" pitchFamily="18" charset="0"/>
                          <a:cs typeface="Times New Roman" pitchFamily="18" charset="0"/>
                        </a:rPr>
                        <a:t>21 430,4</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21 791,7</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22 546,6</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21"/>
                  </a:ext>
                </a:extLst>
              </a:tr>
            </a:tbl>
          </a:graphicData>
        </a:graphic>
      </p:graphicFrame>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Содержимое 2"/>
          <p:cNvSpPr>
            <a:spLocks noGrp="1"/>
          </p:cNvSpPr>
          <p:nvPr>
            <p:ph idx="1"/>
          </p:nvPr>
        </p:nvSpPr>
        <p:spPr>
          <a:xfrm>
            <a:off x="0" y="928670"/>
            <a:ext cx="9144000" cy="5596674"/>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algn="ctr"/>
            <a:endParaRPr lang="ru-RU" sz="2800" b="1" dirty="0" smtClean="0"/>
          </a:p>
          <a:p>
            <a:pPr algn="ctr"/>
            <a:r>
              <a:rPr lang="ru-RU" sz="2400" b="1" dirty="0" smtClean="0">
                <a:solidFill>
                  <a:srgbClr val="7030A0"/>
                </a:solidFill>
              </a:rPr>
              <a:t>Уважаемые  жители  городского  округа Лотошино!</a:t>
            </a:r>
            <a:endParaRPr lang="ru-RU" sz="2400" dirty="0" smtClean="0">
              <a:solidFill>
                <a:srgbClr val="7030A0"/>
              </a:solidFill>
            </a:endParaRPr>
          </a:p>
          <a:p>
            <a:pPr indent="450000" algn="just"/>
            <a:endParaRPr lang="ru-RU" sz="2400" dirty="0" smtClean="0">
              <a:solidFill>
                <a:srgbClr val="7030A0"/>
              </a:solidFill>
            </a:endParaRPr>
          </a:p>
          <a:p>
            <a:pPr indent="450000" algn="just"/>
            <a:r>
              <a:rPr lang="ru-RU" sz="2000" dirty="0" smtClean="0">
                <a:solidFill>
                  <a:srgbClr val="7030A0"/>
                </a:solidFill>
              </a:rPr>
              <a:t>Вашему вниманию представляется отчет об исполнении бюджета городского округа Лотошино Московской области за 2022 год, подготовленный финансово-экономическим управлением администрации городского округа Лотошино Московской области в доступной форме для широкого круга заинтересованных пользователей.</a:t>
            </a:r>
          </a:p>
          <a:p>
            <a:pPr indent="450000" algn="just">
              <a:buNone/>
            </a:pPr>
            <a:r>
              <a:rPr lang="ru-RU" sz="2000" dirty="0" smtClean="0">
                <a:solidFill>
                  <a:srgbClr val="7030A0"/>
                </a:solidFill>
              </a:rPr>
              <a:t>Представленный Бюджет для граждан разработан в целях ознакомления граждан с фактическими показателями развития экономики городского округа Лотошино Московской области, исполнением основных показателей бюджета городского округа Лотошино, с основными направлениями расходования средств бюджета городского округа Лотошино, достигнутыми результатами использования бюджетных ассигнований, направленных на реализацию муниципальных программ городского округа Лотошино в 2022 году.</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6632"/>
            <a:ext cx="8363272" cy="843576"/>
          </a:xfrm>
        </p:spPr>
        <p:txBody>
          <a:bodyPr/>
          <a:lstStyle/>
          <a:p>
            <a:pPr algn="ctr" fontAlgn="b">
              <a:defRPr/>
            </a:pPr>
            <a:r>
              <a:rPr lang="ru-RU" sz="1800" b="1" dirty="0" smtClean="0">
                <a:solidFill>
                  <a:srgbClr val="FF0000"/>
                </a:solidFill>
              </a:rPr>
              <a:t>Информация об объеме и структуре налоговых и неналоговых доходов, а также межбюджетных трансфертах, поступающих в бюджет городского округа Лотошино Московской области в  2022 году      (тыс. рублей)</a:t>
            </a:r>
            <a:endParaRPr lang="ru-RU" sz="1800" b="1" dirty="0">
              <a:solidFill>
                <a:srgbClr val="FF0000"/>
              </a:solidFill>
            </a:endParaRPr>
          </a:p>
        </p:txBody>
      </p:sp>
      <p:graphicFrame>
        <p:nvGraphicFramePr>
          <p:cNvPr id="4" name="Объект 2"/>
          <p:cNvGraphicFramePr>
            <a:graphicFrameLocks/>
          </p:cNvGraphicFramePr>
          <p:nvPr>
            <p:extLst>
              <p:ext uri="{D42A27DB-BD31-4B8C-83A1-F6EECF244321}">
                <p14:modId xmlns:p14="http://schemas.microsoft.com/office/powerpoint/2010/main" val="4029693145"/>
              </p:ext>
            </p:extLst>
          </p:nvPr>
        </p:nvGraphicFramePr>
        <p:xfrm>
          <a:off x="179512" y="960208"/>
          <a:ext cx="8784975" cy="5760187"/>
        </p:xfrm>
        <a:graphic>
          <a:graphicData uri="http://schemas.openxmlformats.org/drawingml/2006/table">
            <a:tbl>
              <a:tblPr firstRow="1" bandRow="1">
                <a:tableStyleId>{F5AB1C69-6EDB-4FF4-983F-18BD219EF322}</a:tableStyleId>
              </a:tblPr>
              <a:tblGrid>
                <a:gridCol w="1224136">
                  <a:extLst>
                    <a:ext uri="{9D8B030D-6E8A-4147-A177-3AD203B41FA5}">
                      <a16:colId xmlns:a16="http://schemas.microsoft.com/office/drawing/2014/main" val="20000"/>
                    </a:ext>
                  </a:extLst>
                </a:gridCol>
                <a:gridCol w="4824536">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864096">
                  <a:extLst>
                    <a:ext uri="{9D8B030D-6E8A-4147-A177-3AD203B41FA5}">
                      <a16:colId xmlns:a16="http://schemas.microsoft.com/office/drawing/2014/main" val="20003"/>
                    </a:ext>
                  </a:extLst>
                </a:gridCol>
                <a:gridCol w="864095">
                  <a:extLst>
                    <a:ext uri="{9D8B030D-6E8A-4147-A177-3AD203B41FA5}">
                      <a16:colId xmlns:a16="http://schemas.microsoft.com/office/drawing/2014/main" val="20004"/>
                    </a:ext>
                  </a:extLst>
                </a:gridCol>
              </a:tblGrid>
              <a:tr h="346437">
                <a:tc>
                  <a:txBody>
                    <a:bodyPr/>
                    <a:lstStyle/>
                    <a:p>
                      <a:pPr marL="0" algn="ctr" defTabSz="457200" rtl="0" eaLnBrk="1" latinLnBrk="0" hangingPunct="1"/>
                      <a:r>
                        <a:rPr lang="ru-RU" sz="800" b="1" kern="1200" dirty="0" smtClean="0">
                          <a:solidFill>
                            <a:schemeClr val="dk1"/>
                          </a:solidFill>
                          <a:latin typeface="+mn-lt"/>
                          <a:ea typeface="+mn-ea"/>
                          <a:cs typeface="+mn-cs"/>
                        </a:rPr>
                        <a:t>Код бюджетной классификации </a:t>
                      </a:r>
                      <a:endParaRPr lang="ru-RU" sz="800" b="1" kern="1200" dirty="0">
                        <a:solidFill>
                          <a:schemeClr val="dk1"/>
                        </a:solidFill>
                        <a:latin typeface="+mn-lt"/>
                        <a:ea typeface="+mn-ea"/>
                        <a:cs typeface="+mn-cs"/>
                      </a:endParaRPr>
                    </a:p>
                  </a:txBody>
                  <a:tcPr marL="91430" marR="91430" marT="45722" marB="45722" anchor="ctr" anchorCtr="1">
                    <a:solidFill>
                      <a:schemeClr val="accent4">
                        <a:lumMod val="60000"/>
                        <a:lumOff val="40000"/>
                      </a:schemeClr>
                    </a:solidFill>
                  </a:tcPr>
                </a:tc>
                <a:tc>
                  <a:txBody>
                    <a:bodyPr/>
                    <a:lstStyle/>
                    <a:p>
                      <a:pPr marL="0" algn="ctr" defTabSz="457200" rtl="0" eaLnBrk="1" latinLnBrk="0" hangingPunct="1"/>
                      <a:r>
                        <a:rPr lang="ru-RU" sz="800" b="1" kern="1200" dirty="0" smtClean="0">
                          <a:solidFill>
                            <a:schemeClr val="dk1"/>
                          </a:solidFill>
                          <a:latin typeface="+mn-lt"/>
                          <a:ea typeface="+mn-ea"/>
                          <a:cs typeface="+mn-cs"/>
                        </a:rPr>
                        <a:t>Наименование доходов</a:t>
                      </a:r>
                      <a:endParaRPr lang="ru-RU" sz="800" b="1" kern="1200" dirty="0">
                        <a:solidFill>
                          <a:schemeClr val="dk1"/>
                        </a:solidFill>
                        <a:latin typeface="+mn-lt"/>
                        <a:ea typeface="+mn-ea"/>
                        <a:cs typeface="+mn-cs"/>
                      </a:endParaRPr>
                    </a:p>
                  </a:txBody>
                  <a:tcPr marL="91430" marR="91430" marT="45722" marB="45722" anchor="ctr" anchorCtr="1">
                    <a:solidFill>
                      <a:schemeClr val="accent4">
                        <a:lumMod val="60000"/>
                        <a:lumOff val="40000"/>
                      </a:schemeClr>
                    </a:solidFill>
                  </a:tcPr>
                </a:tc>
                <a:tc>
                  <a:txBody>
                    <a:bodyPr/>
                    <a:lstStyle/>
                    <a:p>
                      <a:pPr marL="0" algn="ctr" defTabSz="457200" rtl="0" eaLnBrk="1" latinLnBrk="0" hangingPunct="1"/>
                      <a:r>
                        <a:rPr lang="ru-RU" sz="800" kern="1200" dirty="0" smtClean="0">
                          <a:solidFill>
                            <a:schemeClr val="dk1"/>
                          </a:solidFill>
                          <a:latin typeface="+mn-lt"/>
                          <a:ea typeface="+mn-ea"/>
                          <a:cs typeface="+mn-cs"/>
                        </a:rPr>
                        <a:t>Факт 2021 год</a:t>
                      </a:r>
                      <a:endParaRPr lang="ru-RU" sz="800" kern="1200" dirty="0">
                        <a:solidFill>
                          <a:schemeClr val="dk1"/>
                        </a:solidFill>
                        <a:latin typeface="+mn-lt"/>
                        <a:ea typeface="+mn-ea"/>
                        <a:cs typeface="+mn-cs"/>
                      </a:endParaRPr>
                    </a:p>
                  </a:txBody>
                  <a:tcPr marL="91430" marR="91430" marT="45722" marB="45722" anchor="ctr" anchorCtr="1">
                    <a:solidFill>
                      <a:schemeClr val="accent4">
                        <a:lumMod val="60000"/>
                        <a:lumOff val="40000"/>
                      </a:schemeClr>
                    </a:solidFill>
                  </a:tcPr>
                </a:tc>
                <a:tc>
                  <a:txBody>
                    <a:bodyPr/>
                    <a:lstStyle/>
                    <a:p>
                      <a:pPr marL="0" algn="ctr" defTabSz="457200" rtl="0" eaLnBrk="1" latinLnBrk="0" hangingPunct="1"/>
                      <a:r>
                        <a:rPr lang="ru-RU" sz="800" kern="1200" dirty="0" smtClean="0">
                          <a:solidFill>
                            <a:schemeClr val="dk1"/>
                          </a:solidFill>
                          <a:latin typeface="+mn-lt"/>
                          <a:ea typeface="+mn-ea"/>
                          <a:cs typeface="+mn-cs"/>
                        </a:rPr>
                        <a:t>План на 2022 год</a:t>
                      </a:r>
                      <a:endParaRPr lang="ru-RU" sz="800" kern="1200" dirty="0">
                        <a:solidFill>
                          <a:schemeClr val="dk1"/>
                        </a:solidFill>
                        <a:latin typeface="+mn-lt"/>
                        <a:ea typeface="+mn-ea"/>
                        <a:cs typeface="+mn-cs"/>
                      </a:endParaRPr>
                    </a:p>
                  </a:txBody>
                  <a:tcPr marL="91430" marR="91430" marT="45722" marB="45722" anchor="ctr" anchorCtr="1">
                    <a:solidFill>
                      <a:schemeClr val="accent4">
                        <a:lumMod val="60000"/>
                        <a:lumOff val="40000"/>
                      </a:schemeClr>
                    </a:solidFill>
                  </a:tcPr>
                </a:tc>
                <a:tc>
                  <a:txBody>
                    <a:bodyPr/>
                    <a:lstStyle/>
                    <a:p>
                      <a:pPr marL="0" algn="ctr" defTabSz="457200" rtl="0" eaLnBrk="1" latinLnBrk="0" hangingPunct="1"/>
                      <a:r>
                        <a:rPr lang="ru-RU" sz="800" kern="1200" dirty="0" smtClean="0">
                          <a:solidFill>
                            <a:schemeClr val="dk1"/>
                          </a:solidFill>
                          <a:latin typeface="+mn-lt"/>
                          <a:ea typeface="+mn-ea"/>
                          <a:cs typeface="+mn-cs"/>
                        </a:rPr>
                        <a:t>Факт 2022 год</a:t>
                      </a:r>
                      <a:endParaRPr lang="ru-RU" sz="800" kern="1200" dirty="0">
                        <a:solidFill>
                          <a:schemeClr val="dk1"/>
                        </a:solidFill>
                        <a:latin typeface="+mn-lt"/>
                        <a:ea typeface="+mn-ea"/>
                        <a:cs typeface="+mn-cs"/>
                      </a:endParaRPr>
                    </a:p>
                  </a:txBody>
                  <a:tcPr marL="91430" marR="91430" marT="45722" marB="45722" anchor="ctr" anchorCtr="1">
                    <a:solidFill>
                      <a:schemeClr val="accent4">
                        <a:lumMod val="60000"/>
                        <a:lumOff val="40000"/>
                      </a:schemeClr>
                    </a:solidFill>
                  </a:tcPr>
                </a:tc>
                <a:extLst>
                  <a:ext uri="{0D108BD9-81ED-4DB2-BD59-A6C34878D82A}">
                    <a16:rowId xmlns:a16="http://schemas.microsoft.com/office/drawing/2014/main" val="10000"/>
                  </a:ext>
                </a:extLst>
              </a:tr>
              <a:tr h="219362">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1 11 05 000 00 0000 120</a:t>
                      </a:r>
                    </a:p>
                  </a:txBody>
                  <a:tcPr marL="91430" marR="91430" marT="45722" marB="45722" anchor="ct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Доходы, получаемые в виде арендной либо иной платы за передачу в возмездное пользование государственного и муниципального имущества (за исключением имущества бюджетных и автономных учреждений, а также имущества государственных и муниципальных унитарных предприятий, в том числе казенных)</a:t>
                      </a: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13 240,5</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12 396,4</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13 103,4</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01"/>
                  </a:ext>
                </a:extLst>
              </a:tr>
              <a:tr h="219362">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1 11 09 000 00 0000 120</a:t>
                      </a:r>
                    </a:p>
                  </a:txBody>
                  <a:tcPr marL="91430" marR="91430" marT="45722" marB="45722" anchor="ct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Прочие доходы от использования имущества и прав, находящихся в государственной и муниципальной собственности (за исключением имущества бюджетных и автономных учреждений, а также имущества государственных и муниципальных унитарных предприятий, в том числе казенных)</a:t>
                      </a: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8 189,9</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9 395,3</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9 443,2</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02"/>
                  </a:ext>
                </a:extLst>
              </a:tr>
              <a:tr h="219362">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1 12 00 000 00 0000 000</a:t>
                      </a:r>
                    </a:p>
                  </a:txBody>
                  <a:tcPr marL="91430" marR="91430" marT="45722" marB="45722" anchor="ct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ПЛАТЕЖИ ПРИ ПОЛЬЗОВАНИИ ПРИРОДНЫМИ РЕСУРСАМИ</a:t>
                      </a:r>
                    </a:p>
                  </a:txBody>
                  <a:tcPr marL="91430" marR="91430" marT="45722" marB="45722" anchor="ctr"/>
                </a:tc>
                <a:tc>
                  <a:txBody>
                    <a:bodyPr/>
                    <a:lstStyle/>
                    <a:p>
                      <a:r>
                        <a:rPr lang="ru-RU" sz="800" b="1" dirty="0" smtClean="0">
                          <a:solidFill>
                            <a:schemeClr val="tx1"/>
                          </a:solidFill>
                          <a:latin typeface="Times New Roman" pitchFamily="18" charset="0"/>
                          <a:cs typeface="Times New Roman" pitchFamily="18" charset="0"/>
                        </a:rPr>
                        <a:t>162,2</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603,0</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662,9</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03"/>
                  </a:ext>
                </a:extLst>
              </a:tr>
              <a:tr h="26939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800" kern="1200" dirty="0" smtClean="0">
                          <a:solidFill>
                            <a:schemeClr val="tx1"/>
                          </a:solidFill>
                          <a:latin typeface="Times New Roman" pitchFamily="18" charset="0"/>
                          <a:ea typeface="+mn-ea"/>
                          <a:cs typeface="Times New Roman" pitchFamily="18" charset="0"/>
                        </a:rPr>
                        <a:t>1 12 01 000 01 0000 120</a:t>
                      </a:r>
                    </a:p>
                  </a:txBody>
                  <a:tcPr marL="91430" marR="91430" marT="45722" marB="45722" anchor="ct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Плата за негативное воздействие на окружающую среду</a:t>
                      </a:r>
                      <a:endParaRPr lang="ru-RU" sz="800"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162,2</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603,0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662,9</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04"/>
                  </a:ext>
                </a:extLst>
              </a:tr>
              <a:tr h="269399">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1 13 00 000 00 0000 000</a:t>
                      </a:r>
                      <a:endParaRPr lang="ru-RU" sz="800" b="1"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ДОХОДЫ ОТ ОКАЗАНИЯ ПЛАТНЫХ УСЛУГ И КОМПЕНСАЦИИ ЗАТРАТ ГОСУДАРСТВА</a:t>
                      </a:r>
                      <a:endParaRPr lang="ru-RU" sz="800" b="1"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r>
                        <a:rPr lang="ru-RU" sz="800" b="1" dirty="0" smtClean="0">
                          <a:solidFill>
                            <a:schemeClr val="tx1"/>
                          </a:solidFill>
                          <a:latin typeface="Times New Roman" pitchFamily="18" charset="0"/>
                          <a:cs typeface="Times New Roman" pitchFamily="18" charset="0"/>
                        </a:rPr>
                        <a:t>6 936,1</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10 690,9</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9 143,5</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05"/>
                  </a:ext>
                </a:extLst>
              </a:tr>
              <a:tr h="307347">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1 13 01 000 00 0000 130</a:t>
                      </a:r>
                      <a:endParaRPr lang="ru-RU" sz="800"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Доходы от оказания платных услуг (работ)</a:t>
                      </a:r>
                      <a:endParaRPr lang="ru-RU" sz="800"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5 853,4</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7 198,5</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6 079,8</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06"/>
                  </a:ext>
                </a:extLst>
              </a:tr>
              <a:tr h="28803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800" kern="1200" dirty="0" smtClean="0">
                          <a:solidFill>
                            <a:schemeClr val="tx1"/>
                          </a:solidFill>
                          <a:latin typeface="Times New Roman" pitchFamily="18" charset="0"/>
                          <a:ea typeface="+mn-ea"/>
                          <a:cs typeface="Times New Roman" pitchFamily="18" charset="0"/>
                        </a:rPr>
                        <a:t>1 13 02</a:t>
                      </a:r>
                      <a:r>
                        <a:rPr lang="ru-RU" sz="800" kern="1200" baseline="0" dirty="0" smtClean="0">
                          <a:solidFill>
                            <a:schemeClr val="tx1"/>
                          </a:solidFill>
                          <a:latin typeface="Times New Roman" pitchFamily="18" charset="0"/>
                          <a:ea typeface="+mn-ea"/>
                          <a:cs typeface="Times New Roman" pitchFamily="18" charset="0"/>
                        </a:rPr>
                        <a:t> </a:t>
                      </a:r>
                      <a:r>
                        <a:rPr lang="ru-RU" sz="800" kern="1200" dirty="0" smtClean="0">
                          <a:solidFill>
                            <a:schemeClr val="tx1"/>
                          </a:solidFill>
                          <a:latin typeface="Times New Roman" pitchFamily="18" charset="0"/>
                          <a:ea typeface="+mn-ea"/>
                          <a:cs typeface="Times New Roman" pitchFamily="18" charset="0"/>
                        </a:rPr>
                        <a:t>000 00 0000 130</a:t>
                      </a:r>
                    </a:p>
                  </a:txBody>
                  <a:tcPr marL="91430" marR="91430" marT="45722" marB="45722" anchor="ct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Доходы от компенсации затрат государства</a:t>
                      </a:r>
                      <a:endParaRPr lang="ru-RU" sz="800"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1 082,7</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3 492,4</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3 063,7</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07"/>
                  </a:ext>
                </a:extLst>
              </a:tr>
              <a:tr h="295867">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1 14 00 000 00 0000 000</a:t>
                      </a:r>
                      <a:endParaRPr lang="ru-RU" sz="800" b="1"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ДОХОДЫ ОТ ПРОДАЖИ МАТЕРИАЛЬНЫХ И НЕМАТЕРИАЛЬНЫХ АКТИВОВ</a:t>
                      </a:r>
                      <a:endParaRPr lang="ru-RU" sz="800" b="1"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r>
                        <a:rPr lang="ru-RU" sz="800" b="1" dirty="0" smtClean="0">
                          <a:solidFill>
                            <a:schemeClr val="tx1"/>
                          </a:solidFill>
                          <a:latin typeface="Times New Roman" pitchFamily="18" charset="0"/>
                          <a:cs typeface="Times New Roman" pitchFamily="18" charset="0"/>
                        </a:rPr>
                        <a:t>19 091,3</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20 347,6</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20 020,7</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08"/>
                  </a:ext>
                </a:extLst>
              </a:tr>
              <a:tr h="22861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800" kern="1200" dirty="0" smtClean="0">
                          <a:solidFill>
                            <a:schemeClr val="tx1"/>
                          </a:solidFill>
                          <a:latin typeface="Times New Roman" pitchFamily="18" charset="0"/>
                          <a:ea typeface="+mn-ea"/>
                          <a:cs typeface="Times New Roman" pitchFamily="18" charset="0"/>
                        </a:rPr>
                        <a:t>1 14 02 000 00 0000 000</a:t>
                      </a:r>
                    </a:p>
                  </a:txBody>
                  <a:tcPr marL="91430" marR="91430" marT="45722" marB="45722" anchor="ct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Доходы от реализации имущества, находящегося в государственной и муниципальной собственности (за исключением движимого имущества бюджетных и автономных учреждений, а также имущества государственных и муниципальных унитарных предприятий, в том числе казенных)</a:t>
                      </a:r>
                      <a:endParaRPr lang="ru-RU" sz="800"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7 359,9</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9 074,0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9 073,6</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09"/>
                  </a:ext>
                </a:extLst>
              </a:tr>
              <a:tr h="22861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800" kern="1200" dirty="0" smtClean="0">
                          <a:solidFill>
                            <a:schemeClr val="tx1"/>
                          </a:solidFill>
                          <a:latin typeface="Times New Roman" pitchFamily="18" charset="0"/>
                          <a:ea typeface="+mn-ea"/>
                          <a:cs typeface="Times New Roman" pitchFamily="18" charset="0"/>
                        </a:rPr>
                        <a:t>1 14 00 000 00 0000 000</a:t>
                      </a:r>
                    </a:p>
                  </a:txBody>
                  <a:tcPr marL="91430" marR="91430" marT="45722" marB="45722" anchor="ct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Доходы от продажи земельных участков, находящихся в государственной и муниципальной собственности</a:t>
                      </a:r>
                      <a:endParaRPr lang="ru-RU" sz="800"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11 731,4</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11 273,6</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10 947,1</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10"/>
                  </a:ext>
                </a:extLst>
              </a:tr>
              <a:tr h="228612">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1 16 00 000 00 0000 000</a:t>
                      </a:r>
                      <a:endParaRPr lang="ru-RU" sz="800" b="1"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ШТРАФЫ, САНКЦИИ, ВОЗМЕЩЕНИЕ УЩЕРБА</a:t>
                      </a:r>
                      <a:endParaRPr lang="ru-RU" sz="800" b="1"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r>
                        <a:rPr lang="ru-RU" sz="800" b="1" dirty="0" smtClean="0">
                          <a:solidFill>
                            <a:schemeClr val="tx1"/>
                          </a:solidFill>
                          <a:latin typeface="Times New Roman" pitchFamily="18" charset="0"/>
                          <a:cs typeface="Times New Roman" pitchFamily="18" charset="0"/>
                        </a:rPr>
                        <a:t>1 927,1</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2 643,2</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2 987,1</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11"/>
                  </a:ext>
                </a:extLst>
              </a:tr>
              <a:tr h="228612">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1 16 01 000 01 0000 140</a:t>
                      </a:r>
                      <a:endParaRPr lang="ru-RU" sz="800"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Административные штрафы, установленные Кодексом Российской Федерации об административных правонарушениях</a:t>
                      </a:r>
                      <a:endParaRPr lang="ru-RU" sz="800"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798,9</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568,0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575,7</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12"/>
                  </a:ext>
                </a:extLst>
              </a:tr>
              <a:tr h="22861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800" kern="1200" dirty="0" smtClean="0">
                          <a:solidFill>
                            <a:schemeClr val="tx1"/>
                          </a:solidFill>
                          <a:latin typeface="Times New Roman" pitchFamily="18" charset="0"/>
                          <a:ea typeface="+mn-ea"/>
                          <a:cs typeface="Times New Roman" pitchFamily="18" charset="0"/>
                        </a:rPr>
                        <a:t>1 16 02 000 02 0000 140</a:t>
                      </a:r>
                    </a:p>
                  </a:txBody>
                  <a:tcPr marL="91430" marR="91430" marT="45722" marB="45722" anchor="ct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Административные штрафы, установленные законами субъектов Российской Федерации об административных правонарушениях</a:t>
                      </a:r>
                      <a:endParaRPr lang="ru-RU" sz="800"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0,0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105,0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105,0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904984709"/>
                  </a:ext>
                </a:extLst>
              </a:tr>
              <a:tr h="228612">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1 16 07 000 00 0000 140</a:t>
                      </a:r>
                      <a:endParaRPr lang="ru-RU" sz="800"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Штрафы, неустойки, пени, уплаченные в соответствии с законом или договором в случае неисполнения или ненадлежащего исполнения обязательств перед государственным (муниципальным) органом, органом управления государственным внебюджетным фондом, казенным учреждением, Центральным банком Российской Федерации, иной организацией, действующей от имени Российской Федерации</a:t>
                      </a:r>
                      <a:endParaRPr lang="ru-RU" sz="800"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1 094,2</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716,9</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733,2</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13"/>
                  </a:ext>
                </a:extLst>
              </a:tr>
              <a:tr h="22861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800" kern="1200" dirty="0" smtClean="0">
                          <a:solidFill>
                            <a:schemeClr val="tx1"/>
                          </a:solidFill>
                          <a:latin typeface="Times New Roman" pitchFamily="18" charset="0"/>
                          <a:ea typeface="+mn-ea"/>
                          <a:cs typeface="Times New Roman" pitchFamily="18" charset="0"/>
                        </a:rPr>
                        <a:t>1 16 10 000 00 0000 140</a:t>
                      </a:r>
                    </a:p>
                  </a:txBody>
                  <a:tcPr marL="91430" marR="91430" marT="45722" marB="45722" anchor="ct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Платежи в целях возмещения причиненного ущерба (убытков)</a:t>
                      </a:r>
                      <a:endParaRPr lang="ru-RU" sz="800"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34,0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1 033,3</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1 033,2</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14"/>
                  </a:ext>
                </a:extLst>
              </a:tr>
              <a:tr h="22861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800" kern="1200" dirty="0" smtClean="0">
                          <a:solidFill>
                            <a:schemeClr val="tx1"/>
                          </a:solidFill>
                          <a:latin typeface="Times New Roman" pitchFamily="18" charset="0"/>
                          <a:ea typeface="+mn-ea"/>
                          <a:cs typeface="Times New Roman" pitchFamily="18" charset="0"/>
                        </a:rPr>
                        <a:t>1 16 11 000 01 0000 140</a:t>
                      </a:r>
                    </a:p>
                  </a:txBody>
                  <a:tcPr marL="91430" marR="91430" marT="45722" marB="45722" anchor="ct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Платежи, уплачиваемые в целях возмещения вреда</a:t>
                      </a:r>
                      <a:endParaRPr lang="ru-RU" sz="800"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0,0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220,0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540,0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320402085"/>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7970" y="476672"/>
            <a:ext cx="8363272" cy="843576"/>
          </a:xfrm>
        </p:spPr>
        <p:txBody>
          <a:bodyPr/>
          <a:lstStyle/>
          <a:p>
            <a:pPr algn="ctr" fontAlgn="b">
              <a:defRPr/>
            </a:pPr>
            <a:r>
              <a:rPr lang="ru-RU" sz="1800" b="1" dirty="0" smtClean="0">
                <a:solidFill>
                  <a:srgbClr val="FF0000"/>
                </a:solidFill>
              </a:rPr>
              <a:t>Информация об объеме и структуре налоговых и неналоговых доходов, а также межбюджетных трансфертах, поступающих в бюджет городского округа Лотошино Московской области в  2022 году      (тыс. рублей)</a:t>
            </a:r>
            <a:endParaRPr lang="ru-RU" sz="1800" b="1" dirty="0">
              <a:solidFill>
                <a:srgbClr val="FF0000"/>
              </a:solidFill>
            </a:endParaRPr>
          </a:p>
        </p:txBody>
      </p:sp>
      <p:graphicFrame>
        <p:nvGraphicFramePr>
          <p:cNvPr id="5" name="Объект 2"/>
          <p:cNvGraphicFramePr>
            <a:graphicFrameLocks/>
          </p:cNvGraphicFramePr>
          <p:nvPr>
            <p:extLst>
              <p:ext uri="{D42A27DB-BD31-4B8C-83A1-F6EECF244321}">
                <p14:modId xmlns:p14="http://schemas.microsoft.com/office/powerpoint/2010/main" val="731469934"/>
              </p:ext>
            </p:extLst>
          </p:nvPr>
        </p:nvGraphicFramePr>
        <p:xfrm>
          <a:off x="254035" y="1334487"/>
          <a:ext cx="8712968" cy="5415943"/>
        </p:xfrm>
        <a:graphic>
          <a:graphicData uri="http://schemas.openxmlformats.org/drawingml/2006/table">
            <a:tbl>
              <a:tblPr firstRow="1" bandRow="1">
                <a:tableStyleId>{F5AB1C69-6EDB-4FF4-983F-18BD219EF322}</a:tableStyleId>
              </a:tblPr>
              <a:tblGrid>
                <a:gridCol w="1414926">
                  <a:extLst>
                    <a:ext uri="{9D8B030D-6E8A-4147-A177-3AD203B41FA5}">
                      <a16:colId xmlns:a16="http://schemas.microsoft.com/office/drawing/2014/main" val="20000"/>
                    </a:ext>
                  </a:extLst>
                </a:gridCol>
                <a:gridCol w="4746731">
                  <a:extLst>
                    <a:ext uri="{9D8B030D-6E8A-4147-A177-3AD203B41FA5}">
                      <a16:colId xmlns:a16="http://schemas.microsoft.com/office/drawing/2014/main" val="20001"/>
                    </a:ext>
                  </a:extLst>
                </a:gridCol>
                <a:gridCol w="962759">
                  <a:extLst>
                    <a:ext uri="{9D8B030D-6E8A-4147-A177-3AD203B41FA5}">
                      <a16:colId xmlns:a16="http://schemas.microsoft.com/office/drawing/2014/main" val="20002"/>
                    </a:ext>
                  </a:extLst>
                </a:gridCol>
                <a:gridCol w="770207">
                  <a:extLst>
                    <a:ext uri="{9D8B030D-6E8A-4147-A177-3AD203B41FA5}">
                      <a16:colId xmlns:a16="http://schemas.microsoft.com/office/drawing/2014/main" val="20003"/>
                    </a:ext>
                  </a:extLst>
                </a:gridCol>
                <a:gridCol w="818345">
                  <a:extLst>
                    <a:ext uri="{9D8B030D-6E8A-4147-A177-3AD203B41FA5}">
                      <a16:colId xmlns:a16="http://schemas.microsoft.com/office/drawing/2014/main" val="20004"/>
                    </a:ext>
                  </a:extLst>
                </a:gridCol>
              </a:tblGrid>
              <a:tr h="504056">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ru-RU" sz="900" b="1" kern="1200" dirty="0" smtClean="0">
                          <a:solidFill>
                            <a:schemeClr val="dk1"/>
                          </a:solidFill>
                          <a:latin typeface="+mn-lt"/>
                          <a:ea typeface="+mn-ea"/>
                          <a:cs typeface="+mn-cs"/>
                        </a:rPr>
                        <a:t>Код бюджетной классификации </a:t>
                      </a:r>
                    </a:p>
                    <a:p>
                      <a:pPr marL="0" algn="ctr" defTabSz="457200" rtl="0" eaLnBrk="1" latinLnBrk="0" hangingPunct="1"/>
                      <a:endParaRPr lang="ru-RU" sz="900" b="1" kern="1200" dirty="0">
                        <a:solidFill>
                          <a:schemeClr val="dk1"/>
                        </a:solidFill>
                        <a:latin typeface="+mn-lt"/>
                        <a:ea typeface="+mn-ea"/>
                        <a:cs typeface="+mn-cs"/>
                      </a:endParaRPr>
                    </a:p>
                  </a:txBody>
                  <a:tcPr marL="91447" marR="91447" marT="45721" marB="45721" anchor="ctr" anchorCtr="1">
                    <a:solidFill>
                      <a:schemeClr val="accent4">
                        <a:lumMod val="60000"/>
                        <a:lumOff val="40000"/>
                      </a:schemeClr>
                    </a:solidFill>
                  </a:tcPr>
                </a:tc>
                <a:tc>
                  <a:txBody>
                    <a:bodyPr/>
                    <a:lstStyle/>
                    <a:p>
                      <a:pPr marL="0" algn="ctr" defTabSz="457200" rtl="0" eaLnBrk="1" latinLnBrk="0" hangingPunct="1"/>
                      <a:r>
                        <a:rPr lang="ru-RU" sz="900" b="1" kern="1200" dirty="0" smtClean="0">
                          <a:solidFill>
                            <a:schemeClr val="dk1"/>
                          </a:solidFill>
                          <a:latin typeface="+mn-lt"/>
                          <a:ea typeface="+mn-ea"/>
                          <a:cs typeface="+mn-cs"/>
                        </a:rPr>
                        <a:t>Показатель</a:t>
                      </a:r>
                      <a:endParaRPr lang="ru-RU" sz="900" b="1" kern="1200" dirty="0">
                        <a:solidFill>
                          <a:schemeClr val="dk1"/>
                        </a:solidFill>
                        <a:latin typeface="+mn-lt"/>
                        <a:ea typeface="+mn-ea"/>
                        <a:cs typeface="+mn-cs"/>
                      </a:endParaRPr>
                    </a:p>
                  </a:txBody>
                  <a:tcPr marL="91447" marR="91447" marT="45721" marB="45721" anchor="ctr" anchorCtr="1">
                    <a:solidFill>
                      <a:schemeClr val="accent4">
                        <a:lumMod val="60000"/>
                        <a:lumOff val="40000"/>
                      </a:schemeClr>
                    </a:solidFill>
                  </a:tcPr>
                </a:tc>
                <a:tc>
                  <a:txBody>
                    <a:bodyPr/>
                    <a:lstStyle/>
                    <a:p>
                      <a:pPr marL="0" algn="ctr" defTabSz="457200" rtl="0" eaLnBrk="1" latinLnBrk="0" hangingPunct="1"/>
                      <a:r>
                        <a:rPr lang="ru-RU" sz="900" kern="1200" dirty="0" smtClean="0">
                          <a:solidFill>
                            <a:schemeClr val="dk1"/>
                          </a:solidFill>
                          <a:latin typeface="+mn-lt"/>
                          <a:ea typeface="+mn-ea"/>
                          <a:cs typeface="+mn-cs"/>
                        </a:rPr>
                        <a:t>Факт 2021 год</a:t>
                      </a:r>
                      <a:endParaRPr lang="ru-RU" sz="900" kern="1200" dirty="0">
                        <a:solidFill>
                          <a:schemeClr val="dk1"/>
                        </a:solidFill>
                        <a:latin typeface="+mn-lt"/>
                        <a:ea typeface="+mn-ea"/>
                        <a:cs typeface="+mn-cs"/>
                      </a:endParaRPr>
                    </a:p>
                  </a:txBody>
                  <a:tcPr marL="91430" marR="91430" marT="45722" marB="45722" anchor="ctr" anchorCtr="1">
                    <a:solidFill>
                      <a:schemeClr val="accent4">
                        <a:lumMod val="60000"/>
                        <a:lumOff val="40000"/>
                      </a:schemeClr>
                    </a:solidFill>
                  </a:tcPr>
                </a:tc>
                <a:tc>
                  <a:txBody>
                    <a:bodyPr/>
                    <a:lstStyle/>
                    <a:p>
                      <a:pPr marL="0" algn="ctr" defTabSz="457200" rtl="0" eaLnBrk="1" latinLnBrk="0" hangingPunct="1"/>
                      <a:r>
                        <a:rPr lang="ru-RU" sz="900" kern="1200" dirty="0" smtClean="0">
                          <a:solidFill>
                            <a:schemeClr val="dk1"/>
                          </a:solidFill>
                          <a:latin typeface="+mn-lt"/>
                          <a:ea typeface="+mn-ea"/>
                          <a:cs typeface="+mn-cs"/>
                        </a:rPr>
                        <a:t>План на 2022 год</a:t>
                      </a:r>
                      <a:endParaRPr lang="ru-RU" sz="900" kern="1200" dirty="0">
                        <a:solidFill>
                          <a:schemeClr val="dk1"/>
                        </a:solidFill>
                        <a:latin typeface="+mn-lt"/>
                        <a:ea typeface="+mn-ea"/>
                        <a:cs typeface="+mn-cs"/>
                      </a:endParaRPr>
                    </a:p>
                  </a:txBody>
                  <a:tcPr marL="91430" marR="91430" marT="45722" marB="45722" anchor="ctr" anchorCtr="1">
                    <a:solidFill>
                      <a:schemeClr val="accent4">
                        <a:lumMod val="60000"/>
                        <a:lumOff val="40000"/>
                      </a:schemeClr>
                    </a:solidFill>
                  </a:tcPr>
                </a:tc>
                <a:tc>
                  <a:txBody>
                    <a:bodyPr/>
                    <a:lstStyle/>
                    <a:p>
                      <a:pPr marL="0" algn="ctr" defTabSz="457200" rtl="0" eaLnBrk="1" latinLnBrk="0" hangingPunct="1"/>
                      <a:r>
                        <a:rPr lang="ru-RU" sz="900" kern="1200" dirty="0" smtClean="0">
                          <a:solidFill>
                            <a:schemeClr val="dk1"/>
                          </a:solidFill>
                          <a:latin typeface="+mn-lt"/>
                          <a:ea typeface="+mn-ea"/>
                          <a:cs typeface="+mn-cs"/>
                        </a:rPr>
                        <a:t>Факт 2022 год</a:t>
                      </a:r>
                      <a:endParaRPr lang="ru-RU" sz="900" kern="1200" dirty="0">
                        <a:solidFill>
                          <a:schemeClr val="dk1"/>
                        </a:solidFill>
                        <a:latin typeface="+mn-lt"/>
                        <a:ea typeface="+mn-ea"/>
                        <a:cs typeface="+mn-cs"/>
                      </a:endParaRPr>
                    </a:p>
                  </a:txBody>
                  <a:tcPr marL="91430" marR="91430" marT="45722" marB="45722" anchor="ctr" anchorCtr="1">
                    <a:solidFill>
                      <a:schemeClr val="accent4">
                        <a:lumMod val="60000"/>
                        <a:lumOff val="40000"/>
                      </a:schemeClr>
                    </a:solidFill>
                  </a:tcPr>
                </a:tc>
                <a:extLst>
                  <a:ext uri="{0D108BD9-81ED-4DB2-BD59-A6C34878D82A}">
                    <a16:rowId xmlns:a16="http://schemas.microsoft.com/office/drawing/2014/main" val="10000"/>
                  </a:ext>
                </a:extLst>
              </a:tr>
              <a:tr h="314349">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1 17 00 000 00 0000 000</a:t>
                      </a:r>
                      <a:endParaRPr lang="ru-RU" sz="800" b="1"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ПРОЧИЕ НЕНАЛОГОВЫЕ ДОХОДЫ</a:t>
                      </a:r>
                      <a:endParaRPr lang="ru-RU" sz="800" b="1"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r>
                        <a:rPr lang="ru-RU" sz="800" b="1" dirty="0" smtClean="0">
                          <a:solidFill>
                            <a:schemeClr val="tx1"/>
                          </a:solidFill>
                          <a:latin typeface="Times New Roman" pitchFamily="18" charset="0"/>
                          <a:cs typeface="Times New Roman" pitchFamily="18" charset="0"/>
                        </a:rPr>
                        <a:t>0,0</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156,0</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155,8</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16:rowId xmlns:a16="http://schemas.microsoft.com/office/drawing/2014/main" val="10001"/>
                  </a:ext>
                </a:extLst>
              </a:tr>
              <a:tr h="267996">
                <a:tc>
                  <a:txBody>
                    <a:bodyPr/>
                    <a:lstStyle/>
                    <a:p>
                      <a:pPr marL="0" algn="l" defTabSz="457200" rtl="0" eaLnBrk="1" latinLnBrk="0" hangingPunct="1"/>
                      <a:r>
                        <a:rPr lang="ru-RU" sz="900" kern="1200" dirty="0" smtClean="0">
                          <a:solidFill>
                            <a:schemeClr val="tx1"/>
                          </a:solidFill>
                          <a:latin typeface="Times New Roman" pitchFamily="18" charset="0"/>
                          <a:ea typeface="+mn-ea"/>
                          <a:cs typeface="Times New Roman" pitchFamily="18" charset="0"/>
                        </a:rPr>
                        <a:t>1 17 05 000 00 0000 180</a:t>
                      </a:r>
                      <a:endParaRPr lang="ru-RU" sz="900"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pPr marL="0" algn="l" defTabSz="457200" rtl="0" eaLnBrk="1" latinLnBrk="0" hangingPunct="1"/>
                      <a:r>
                        <a:rPr lang="ru-RU" sz="900" kern="1200" dirty="0" smtClean="0">
                          <a:solidFill>
                            <a:schemeClr val="tx1"/>
                          </a:solidFill>
                          <a:latin typeface="Times New Roman" pitchFamily="18" charset="0"/>
                          <a:ea typeface="+mn-ea"/>
                          <a:cs typeface="Times New Roman" pitchFamily="18" charset="0"/>
                        </a:rPr>
                        <a:t>Прочие неналоговые доходы</a:t>
                      </a:r>
                      <a:endParaRPr lang="ru-RU" sz="900"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r>
                        <a:rPr lang="ru-RU" sz="900" b="0" dirty="0" smtClean="0">
                          <a:solidFill>
                            <a:schemeClr val="tx1"/>
                          </a:solidFill>
                          <a:latin typeface="Times New Roman" pitchFamily="18" charset="0"/>
                          <a:cs typeface="Times New Roman" pitchFamily="18" charset="0"/>
                        </a:rPr>
                        <a:t>0,0</a:t>
                      </a:r>
                    </a:p>
                  </a:txBody>
                  <a:tcPr marL="91447" marR="91447" marT="45721" marB="45721" anchor="ctr" anchorCtr="1"/>
                </a:tc>
                <a:tc>
                  <a:txBody>
                    <a:bodyPr/>
                    <a:lstStyle/>
                    <a:p>
                      <a:r>
                        <a:rPr lang="ru-RU" sz="900" b="0" dirty="0" smtClean="0">
                          <a:solidFill>
                            <a:schemeClr val="tx1"/>
                          </a:solidFill>
                          <a:latin typeface="Times New Roman" pitchFamily="18" charset="0"/>
                          <a:cs typeface="Times New Roman" pitchFamily="18" charset="0"/>
                        </a:rPr>
                        <a:t>156,0</a:t>
                      </a:r>
                      <a:endParaRPr lang="ru-RU" sz="900" b="0"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b="0" dirty="0" smtClean="0">
                          <a:solidFill>
                            <a:schemeClr val="tx1"/>
                          </a:solidFill>
                          <a:latin typeface="Times New Roman" pitchFamily="18" charset="0"/>
                          <a:cs typeface="Times New Roman" pitchFamily="18" charset="0"/>
                        </a:rPr>
                        <a:t>155,8</a:t>
                      </a:r>
                    </a:p>
                  </a:txBody>
                  <a:tcPr marL="91447" marR="91447" marT="45721" marB="45721" anchor="ctr" anchorCtr="1"/>
                </a:tc>
                <a:extLst>
                  <a:ext uri="{0D108BD9-81ED-4DB2-BD59-A6C34878D82A}">
                    <a16:rowId xmlns:a16="http://schemas.microsoft.com/office/drawing/2014/main" val="10002"/>
                  </a:ext>
                </a:extLst>
              </a:tr>
              <a:tr h="314349">
                <a:tc>
                  <a:txBody>
                    <a:bodyPr/>
                    <a:lstStyle/>
                    <a:p>
                      <a:pPr marL="0" algn="l" defTabSz="457200" rtl="0" eaLnBrk="1" latinLnBrk="0" hangingPunct="1"/>
                      <a:r>
                        <a:rPr lang="ru-RU" sz="900" b="1" kern="1200" dirty="0" smtClean="0">
                          <a:solidFill>
                            <a:schemeClr val="tx1"/>
                          </a:solidFill>
                          <a:latin typeface="Times New Roman" pitchFamily="18" charset="0"/>
                          <a:ea typeface="+mn-ea"/>
                          <a:cs typeface="Times New Roman" pitchFamily="18" charset="0"/>
                        </a:rPr>
                        <a:t>2 00 00 000 00 0000 000</a:t>
                      </a:r>
                      <a:endParaRPr lang="ru-RU" sz="900" b="1"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pPr marL="0" algn="l" defTabSz="457200" rtl="0" eaLnBrk="1" latinLnBrk="0" hangingPunct="1"/>
                      <a:r>
                        <a:rPr lang="ru-RU" sz="900" b="1" kern="1200" dirty="0" smtClean="0">
                          <a:solidFill>
                            <a:schemeClr val="tx1"/>
                          </a:solidFill>
                          <a:latin typeface="Times New Roman" pitchFamily="18" charset="0"/>
                          <a:ea typeface="+mn-ea"/>
                          <a:cs typeface="Times New Roman" pitchFamily="18" charset="0"/>
                        </a:rPr>
                        <a:t>БЕЗВОЗМЕЗДНЫЕ ПОСТУПЛЕНИЯ</a:t>
                      </a:r>
                      <a:endParaRPr lang="ru-RU" sz="900" b="1"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r>
                        <a:rPr lang="ru-RU" sz="900" b="1" dirty="0" smtClean="0">
                          <a:solidFill>
                            <a:schemeClr val="tx1"/>
                          </a:solidFill>
                          <a:latin typeface="Times New Roman" pitchFamily="18" charset="0"/>
                          <a:cs typeface="Times New Roman" pitchFamily="18" charset="0"/>
                        </a:rPr>
                        <a:t>833 004,1</a:t>
                      </a:r>
                      <a:endParaRPr lang="ru-RU" sz="900" b="1"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b="1" dirty="0" smtClean="0">
                          <a:solidFill>
                            <a:schemeClr val="tx1"/>
                          </a:solidFill>
                          <a:latin typeface="Times New Roman" pitchFamily="18" charset="0"/>
                          <a:cs typeface="Times New Roman" pitchFamily="18" charset="0"/>
                        </a:rPr>
                        <a:t>1 052 835,1</a:t>
                      </a:r>
                      <a:endParaRPr lang="ru-RU" sz="900" b="1"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b="1" dirty="0" smtClean="0">
                          <a:solidFill>
                            <a:schemeClr val="tx1"/>
                          </a:solidFill>
                          <a:latin typeface="Times New Roman" pitchFamily="18" charset="0"/>
                          <a:cs typeface="Times New Roman" pitchFamily="18" charset="0"/>
                        </a:rPr>
                        <a:t>941 128,6</a:t>
                      </a:r>
                      <a:endParaRPr lang="ru-RU" sz="900" b="1" dirty="0">
                        <a:solidFill>
                          <a:schemeClr val="tx1"/>
                        </a:solidFill>
                        <a:latin typeface="Times New Roman" pitchFamily="18" charset="0"/>
                        <a:cs typeface="Times New Roman" pitchFamily="18" charset="0"/>
                      </a:endParaRPr>
                    </a:p>
                  </a:txBody>
                  <a:tcPr marL="91447" marR="91447" marT="45721" marB="45721" anchor="ctr" anchorCtr="1"/>
                </a:tc>
                <a:extLst>
                  <a:ext uri="{0D108BD9-81ED-4DB2-BD59-A6C34878D82A}">
                    <a16:rowId xmlns:a16="http://schemas.microsoft.com/office/drawing/2014/main" val="10003"/>
                  </a:ext>
                </a:extLst>
              </a:tr>
              <a:tr h="379356">
                <a:tc>
                  <a:txBody>
                    <a:bodyPr/>
                    <a:lstStyle/>
                    <a:p>
                      <a:pPr marL="0" algn="l" defTabSz="457200" rtl="0" eaLnBrk="1" latinLnBrk="0" hangingPunct="1"/>
                      <a:r>
                        <a:rPr lang="ru-RU" sz="900" b="1" kern="1200" dirty="0" smtClean="0">
                          <a:solidFill>
                            <a:schemeClr val="tx1"/>
                          </a:solidFill>
                          <a:latin typeface="Times New Roman" pitchFamily="18" charset="0"/>
                          <a:ea typeface="+mn-ea"/>
                          <a:cs typeface="Times New Roman" pitchFamily="18" charset="0"/>
                        </a:rPr>
                        <a:t>2 02 00 000 00 0000 000</a:t>
                      </a:r>
                      <a:endParaRPr lang="ru-RU" sz="900" b="1"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pPr marL="0" algn="l" defTabSz="457200" rtl="0" eaLnBrk="1" latinLnBrk="0" hangingPunct="1"/>
                      <a:r>
                        <a:rPr lang="ru-RU" sz="900" b="1" kern="1200" dirty="0" smtClean="0">
                          <a:solidFill>
                            <a:schemeClr val="tx1"/>
                          </a:solidFill>
                          <a:latin typeface="Times New Roman" pitchFamily="18" charset="0"/>
                          <a:ea typeface="+mn-ea"/>
                          <a:cs typeface="Times New Roman" pitchFamily="18" charset="0"/>
                        </a:rPr>
                        <a:t>БЕЗВОЗМЕЗДНЫЕ ПОСТУПЛЕНИЯ ОТ ДРУГИХ БЮДЖЕТОВ БЮДЖЕТНОЙ СИСТЕМЫ РОССИЙСКОЙ ФЕДЕРАЦИИ</a:t>
                      </a:r>
                      <a:endParaRPr lang="ru-RU" sz="900" b="1"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r>
                        <a:rPr lang="ru-RU" sz="900" b="1" dirty="0" smtClean="0">
                          <a:solidFill>
                            <a:schemeClr val="tx1"/>
                          </a:solidFill>
                          <a:latin typeface="Times New Roman" pitchFamily="18" charset="0"/>
                          <a:cs typeface="Times New Roman" pitchFamily="18" charset="0"/>
                        </a:rPr>
                        <a:t>840 958,6</a:t>
                      </a:r>
                      <a:endParaRPr lang="ru-RU" sz="900" b="1"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b="1" dirty="0" smtClean="0">
                          <a:solidFill>
                            <a:schemeClr val="tx1"/>
                          </a:solidFill>
                          <a:latin typeface="Times New Roman" pitchFamily="18" charset="0"/>
                          <a:cs typeface="Times New Roman" pitchFamily="18" charset="0"/>
                        </a:rPr>
                        <a:t>1 054 586,1</a:t>
                      </a:r>
                      <a:endParaRPr lang="ru-RU" sz="900" b="1"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b="1" dirty="0" smtClean="0">
                          <a:solidFill>
                            <a:schemeClr val="tx1"/>
                          </a:solidFill>
                          <a:latin typeface="Times New Roman" pitchFamily="18" charset="0"/>
                          <a:cs typeface="Times New Roman" pitchFamily="18" charset="0"/>
                        </a:rPr>
                        <a:t>942 909,1</a:t>
                      </a:r>
                      <a:endParaRPr lang="ru-RU" sz="900" b="1" dirty="0">
                        <a:solidFill>
                          <a:schemeClr val="tx1"/>
                        </a:solidFill>
                        <a:latin typeface="Times New Roman" pitchFamily="18" charset="0"/>
                        <a:cs typeface="Times New Roman" pitchFamily="18" charset="0"/>
                      </a:endParaRPr>
                    </a:p>
                  </a:txBody>
                  <a:tcPr marL="91447" marR="91447" marT="45721" marB="45721" anchor="ctr" anchorCtr="1"/>
                </a:tc>
                <a:extLst>
                  <a:ext uri="{0D108BD9-81ED-4DB2-BD59-A6C34878D82A}">
                    <a16:rowId xmlns:a16="http://schemas.microsoft.com/office/drawing/2014/main" val="10004"/>
                  </a:ext>
                </a:extLst>
              </a:tr>
              <a:tr h="314349">
                <a:tc>
                  <a:txBody>
                    <a:bodyPr/>
                    <a:lstStyle/>
                    <a:p>
                      <a:pPr marL="0" algn="l" defTabSz="457200" rtl="0" eaLnBrk="1" latinLnBrk="0" hangingPunct="1"/>
                      <a:r>
                        <a:rPr lang="ru-RU" sz="900" kern="1200" dirty="0" smtClean="0">
                          <a:solidFill>
                            <a:schemeClr val="tx1"/>
                          </a:solidFill>
                          <a:latin typeface="Times New Roman" pitchFamily="18" charset="0"/>
                          <a:ea typeface="+mn-ea"/>
                          <a:cs typeface="Times New Roman" pitchFamily="18" charset="0"/>
                        </a:rPr>
                        <a:t>2 02 10 000 00 0000 150</a:t>
                      </a:r>
                      <a:endParaRPr lang="ru-RU" sz="900"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pPr marL="0" algn="l" defTabSz="457200" rtl="0" eaLnBrk="1" latinLnBrk="0" hangingPunct="1"/>
                      <a:r>
                        <a:rPr lang="ru-RU" sz="900" kern="1200" dirty="0" smtClean="0">
                          <a:solidFill>
                            <a:schemeClr val="tx1"/>
                          </a:solidFill>
                          <a:latin typeface="Times New Roman" pitchFamily="18" charset="0"/>
                          <a:ea typeface="+mn-ea"/>
                          <a:cs typeface="Times New Roman" pitchFamily="18" charset="0"/>
                        </a:rPr>
                        <a:t>Дотации бюджетам бюджетной системы Российской Федерации</a:t>
                      </a:r>
                      <a:endParaRPr lang="ru-RU" sz="900"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r>
                        <a:rPr lang="ru-RU" sz="900" dirty="0" smtClean="0">
                          <a:solidFill>
                            <a:schemeClr val="tx1"/>
                          </a:solidFill>
                          <a:latin typeface="Times New Roman" pitchFamily="18" charset="0"/>
                          <a:cs typeface="Times New Roman" pitchFamily="18" charset="0"/>
                        </a:rPr>
                        <a:t>344 069,0</a:t>
                      </a:r>
                      <a:endParaRPr lang="ru-RU" sz="900"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dirty="0" smtClean="0">
                          <a:solidFill>
                            <a:schemeClr val="tx1"/>
                          </a:solidFill>
                          <a:latin typeface="Times New Roman" pitchFamily="18" charset="0"/>
                          <a:cs typeface="Times New Roman" pitchFamily="18" charset="0"/>
                        </a:rPr>
                        <a:t>327 519,0</a:t>
                      </a:r>
                      <a:endParaRPr lang="ru-RU" sz="900"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dirty="0" smtClean="0">
                          <a:solidFill>
                            <a:schemeClr val="tx1"/>
                          </a:solidFill>
                          <a:latin typeface="Times New Roman" pitchFamily="18" charset="0"/>
                          <a:cs typeface="Times New Roman" pitchFamily="18" charset="0"/>
                        </a:rPr>
                        <a:t>327 519,0</a:t>
                      </a:r>
                      <a:endParaRPr lang="ru-RU" sz="900" dirty="0">
                        <a:solidFill>
                          <a:schemeClr val="tx1"/>
                        </a:solidFill>
                        <a:latin typeface="Times New Roman" pitchFamily="18" charset="0"/>
                        <a:cs typeface="Times New Roman" pitchFamily="18" charset="0"/>
                      </a:endParaRPr>
                    </a:p>
                  </a:txBody>
                  <a:tcPr marL="91447" marR="91447" marT="45721" marB="45721" anchor="ctr" anchorCtr="1"/>
                </a:tc>
                <a:extLst>
                  <a:ext uri="{0D108BD9-81ED-4DB2-BD59-A6C34878D82A}">
                    <a16:rowId xmlns:a16="http://schemas.microsoft.com/office/drawing/2014/main" val="10005"/>
                  </a:ext>
                </a:extLst>
              </a:tr>
              <a:tr h="405731">
                <a:tc>
                  <a:txBody>
                    <a:bodyPr/>
                    <a:lstStyle/>
                    <a:p>
                      <a:pPr marL="0" algn="l" defTabSz="457200" rtl="0" eaLnBrk="1" latinLnBrk="0" hangingPunct="1"/>
                      <a:r>
                        <a:rPr lang="ru-RU" sz="900" kern="1200" dirty="0" smtClean="0">
                          <a:solidFill>
                            <a:schemeClr val="tx1"/>
                          </a:solidFill>
                          <a:latin typeface="Times New Roman" pitchFamily="18" charset="0"/>
                          <a:ea typeface="+mn-ea"/>
                          <a:cs typeface="Times New Roman" pitchFamily="18" charset="0"/>
                        </a:rPr>
                        <a:t>2 02 20 000 00 0000 150</a:t>
                      </a:r>
                      <a:endParaRPr lang="ru-RU" sz="900"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pPr marL="0" algn="l" defTabSz="457200" rtl="0" eaLnBrk="1" latinLnBrk="0" hangingPunct="1"/>
                      <a:r>
                        <a:rPr lang="ru-RU" sz="900" kern="1200" dirty="0" smtClean="0">
                          <a:solidFill>
                            <a:schemeClr val="tx1"/>
                          </a:solidFill>
                          <a:latin typeface="Times New Roman" pitchFamily="18" charset="0"/>
                          <a:ea typeface="+mn-ea"/>
                          <a:cs typeface="Times New Roman" pitchFamily="18" charset="0"/>
                        </a:rPr>
                        <a:t>Субсидии бюджетам бюджетной системы Российской Федерации (межбюджетные субсидии)</a:t>
                      </a:r>
                      <a:endParaRPr lang="ru-RU" sz="900"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r>
                        <a:rPr lang="ru-RU" sz="900" dirty="0" smtClean="0">
                          <a:solidFill>
                            <a:schemeClr val="tx1"/>
                          </a:solidFill>
                          <a:latin typeface="Times New Roman" pitchFamily="18" charset="0"/>
                          <a:cs typeface="Times New Roman" pitchFamily="18" charset="0"/>
                        </a:rPr>
                        <a:t>199 135,0</a:t>
                      </a:r>
                      <a:endParaRPr lang="ru-RU" sz="900"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dirty="0" smtClean="0">
                          <a:solidFill>
                            <a:schemeClr val="tx1"/>
                          </a:solidFill>
                          <a:latin typeface="Times New Roman" pitchFamily="18" charset="0"/>
                          <a:cs typeface="Times New Roman" pitchFamily="18" charset="0"/>
                        </a:rPr>
                        <a:t>418 974,7</a:t>
                      </a:r>
                      <a:endParaRPr lang="ru-RU" sz="900"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dirty="0" smtClean="0">
                          <a:solidFill>
                            <a:schemeClr val="tx1"/>
                          </a:solidFill>
                          <a:latin typeface="Times New Roman" pitchFamily="18" charset="0"/>
                          <a:cs typeface="Times New Roman" pitchFamily="18" charset="0"/>
                        </a:rPr>
                        <a:t>309 955,3</a:t>
                      </a:r>
                      <a:endParaRPr lang="ru-RU" sz="900" dirty="0">
                        <a:solidFill>
                          <a:schemeClr val="tx1"/>
                        </a:solidFill>
                        <a:latin typeface="Times New Roman" pitchFamily="18" charset="0"/>
                        <a:cs typeface="Times New Roman" pitchFamily="18" charset="0"/>
                      </a:endParaRPr>
                    </a:p>
                  </a:txBody>
                  <a:tcPr marL="91447" marR="91447" marT="45721" marB="45721" anchor="ctr" anchorCtr="1"/>
                </a:tc>
                <a:extLst>
                  <a:ext uri="{0D108BD9-81ED-4DB2-BD59-A6C34878D82A}">
                    <a16:rowId xmlns:a16="http://schemas.microsoft.com/office/drawing/2014/main" val="10006"/>
                  </a:ext>
                </a:extLst>
              </a:tr>
              <a:tr h="314349">
                <a:tc>
                  <a:txBody>
                    <a:bodyPr/>
                    <a:lstStyle/>
                    <a:p>
                      <a:pPr marL="0" algn="l" defTabSz="457200" rtl="0" eaLnBrk="1" latinLnBrk="0" hangingPunct="1"/>
                      <a:r>
                        <a:rPr lang="ru-RU" sz="900" kern="1200" dirty="0" smtClean="0">
                          <a:solidFill>
                            <a:schemeClr val="tx1"/>
                          </a:solidFill>
                          <a:latin typeface="Times New Roman" pitchFamily="18" charset="0"/>
                          <a:ea typeface="+mn-ea"/>
                          <a:cs typeface="Times New Roman" pitchFamily="18" charset="0"/>
                        </a:rPr>
                        <a:t>2 02 30 000 00 0000 150</a:t>
                      </a:r>
                      <a:endParaRPr lang="ru-RU" sz="900"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pPr marL="0" algn="l" defTabSz="457200" rtl="0" eaLnBrk="1" latinLnBrk="0" hangingPunct="1"/>
                      <a:r>
                        <a:rPr lang="ru-RU" sz="900" kern="1200" dirty="0" smtClean="0">
                          <a:solidFill>
                            <a:schemeClr val="tx1"/>
                          </a:solidFill>
                          <a:latin typeface="Times New Roman" pitchFamily="18" charset="0"/>
                          <a:ea typeface="+mn-ea"/>
                          <a:cs typeface="Times New Roman" pitchFamily="18" charset="0"/>
                        </a:rPr>
                        <a:t>Субвенции бюджетам бюджетной системы Российской Федерации</a:t>
                      </a:r>
                      <a:endParaRPr lang="ru-RU" sz="900"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r>
                        <a:rPr lang="ru-RU" sz="900" dirty="0" smtClean="0">
                          <a:solidFill>
                            <a:schemeClr val="tx1"/>
                          </a:solidFill>
                          <a:latin typeface="Times New Roman" pitchFamily="18" charset="0"/>
                          <a:cs typeface="Times New Roman" pitchFamily="18" charset="0"/>
                        </a:rPr>
                        <a:t>282 688,0</a:t>
                      </a:r>
                      <a:endParaRPr lang="ru-RU" sz="900"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dirty="0" smtClean="0">
                          <a:solidFill>
                            <a:schemeClr val="tx1"/>
                          </a:solidFill>
                          <a:latin typeface="Times New Roman" pitchFamily="18" charset="0"/>
                          <a:cs typeface="Times New Roman" pitchFamily="18" charset="0"/>
                        </a:rPr>
                        <a:t>292 265,5</a:t>
                      </a:r>
                      <a:endParaRPr lang="ru-RU" sz="900"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dirty="0" smtClean="0">
                          <a:solidFill>
                            <a:schemeClr val="tx1"/>
                          </a:solidFill>
                          <a:latin typeface="Times New Roman" pitchFamily="18" charset="0"/>
                          <a:cs typeface="Times New Roman" pitchFamily="18" charset="0"/>
                        </a:rPr>
                        <a:t>289 892,5</a:t>
                      </a:r>
                      <a:endParaRPr lang="ru-RU" sz="900" dirty="0">
                        <a:solidFill>
                          <a:schemeClr val="tx1"/>
                        </a:solidFill>
                        <a:latin typeface="Times New Roman" pitchFamily="18" charset="0"/>
                        <a:cs typeface="Times New Roman" pitchFamily="18" charset="0"/>
                      </a:endParaRPr>
                    </a:p>
                  </a:txBody>
                  <a:tcPr marL="91447" marR="91447" marT="45721" marB="45721" anchor="ctr" anchorCtr="1"/>
                </a:tc>
                <a:extLst>
                  <a:ext uri="{0D108BD9-81ED-4DB2-BD59-A6C34878D82A}">
                    <a16:rowId xmlns:a16="http://schemas.microsoft.com/office/drawing/2014/main" val="10007"/>
                  </a:ext>
                </a:extLst>
              </a:tr>
              <a:tr h="314349">
                <a:tc>
                  <a:txBody>
                    <a:bodyPr/>
                    <a:lstStyle/>
                    <a:p>
                      <a:pPr marL="0" algn="l" defTabSz="457200" rtl="0" eaLnBrk="1" latinLnBrk="0" hangingPunct="1"/>
                      <a:r>
                        <a:rPr lang="ru-RU" sz="900" kern="1200" dirty="0" smtClean="0">
                          <a:solidFill>
                            <a:schemeClr val="tx1"/>
                          </a:solidFill>
                          <a:latin typeface="Times New Roman" pitchFamily="18" charset="0"/>
                          <a:ea typeface="+mn-ea"/>
                          <a:cs typeface="Times New Roman" pitchFamily="18" charset="0"/>
                        </a:rPr>
                        <a:t>2 02 40 000 00 0000 150</a:t>
                      </a:r>
                      <a:endParaRPr lang="ru-RU" sz="900"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pPr marL="0" algn="l" defTabSz="457200" rtl="0" eaLnBrk="1" latinLnBrk="0" hangingPunct="1"/>
                      <a:r>
                        <a:rPr lang="ru-RU" sz="900" kern="1200" dirty="0" smtClean="0">
                          <a:solidFill>
                            <a:schemeClr val="tx1"/>
                          </a:solidFill>
                          <a:latin typeface="Times New Roman" pitchFamily="18" charset="0"/>
                          <a:ea typeface="+mn-ea"/>
                          <a:cs typeface="Times New Roman" pitchFamily="18" charset="0"/>
                        </a:rPr>
                        <a:t>Иные межбюджетные трансферты</a:t>
                      </a:r>
                      <a:endParaRPr lang="ru-RU" sz="900"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r>
                        <a:rPr lang="ru-RU" sz="900" dirty="0" smtClean="0">
                          <a:solidFill>
                            <a:schemeClr val="tx1"/>
                          </a:solidFill>
                          <a:latin typeface="Times New Roman" pitchFamily="18" charset="0"/>
                          <a:cs typeface="Times New Roman" pitchFamily="18" charset="0"/>
                        </a:rPr>
                        <a:t>15 066,6</a:t>
                      </a:r>
                      <a:endParaRPr lang="ru-RU" sz="900"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dirty="0" smtClean="0">
                          <a:solidFill>
                            <a:schemeClr val="tx1"/>
                          </a:solidFill>
                          <a:latin typeface="Times New Roman" pitchFamily="18" charset="0"/>
                          <a:cs typeface="Times New Roman" pitchFamily="18" charset="0"/>
                        </a:rPr>
                        <a:t>15 826,9</a:t>
                      </a:r>
                      <a:endParaRPr lang="ru-RU" sz="900"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dirty="0" smtClean="0">
                          <a:solidFill>
                            <a:schemeClr val="tx1"/>
                          </a:solidFill>
                          <a:latin typeface="Times New Roman" pitchFamily="18" charset="0"/>
                          <a:cs typeface="Times New Roman" pitchFamily="18" charset="0"/>
                        </a:rPr>
                        <a:t>15 542,3</a:t>
                      </a:r>
                      <a:endParaRPr lang="ru-RU" sz="900" dirty="0">
                        <a:solidFill>
                          <a:schemeClr val="tx1"/>
                        </a:solidFill>
                        <a:latin typeface="Times New Roman" pitchFamily="18" charset="0"/>
                        <a:cs typeface="Times New Roman" pitchFamily="18" charset="0"/>
                      </a:endParaRPr>
                    </a:p>
                  </a:txBody>
                  <a:tcPr marL="91447" marR="91447" marT="45721" marB="45721" anchor="ctr" anchorCtr="1"/>
                </a:tc>
                <a:extLst>
                  <a:ext uri="{0D108BD9-81ED-4DB2-BD59-A6C34878D82A}">
                    <a16:rowId xmlns:a16="http://schemas.microsoft.com/office/drawing/2014/main" val="10008"/>
                  </a:ext>
                </a:extLst>
              </a:tr>
              <a:tr h="314349">
                <a:tc>
                  <a:txBody>
                    <a:bodyPr/>
                    <a:lstStyle/>
                    <a:p>
                      <a:pPr marL="0" algn="l" defTabSz="457200" rtl="0" eaLnBrk="1" latinLnBrk="0" hangingPunct="1"/>
                      <a:r>
                        <a:rPr lang="ru-RU" sz="900" b="1" kern="1200" dirty="0" smtClean="0">
                          <a:solidFill>
                            <a:schemeClr val="tx1"/>
                          </a:solidFill>
                          <a:latin typeface="Times New Roman" pitchFamily="18" charset="0"/>
                          <a:ea typeface="+mn-ea"/>
                          <a:cs typeface="Times New Roman" pitchFamily="18" charset="0"/>
                        </a:rPr>
                        <a:t>2 04 00 000 00 0000 000</a:t>
                      </a:r>
                      <a:endParaRPr lang="ru-RU" sz="900" b="1"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pPr marL="0" algn="l" defTabSz="457200" rtl="0" eaLnBrk="1" latinLnBrk="0" hangingPunct="1"/>
                      <a:r>
                        <a:rPr lang="ru-RU" sz="900" b="1" kern="1200" dirty="0" smtClean="0">
                          <a:solidFill>
                            <a:schemeClr val="tx1"/>
                          </a:solidFill>
                          <a:latin typeface="Times New Roman" pitchFamily="18" charset="0"/>
                          <a:ea typeface="+mn-ea"/>
                          <a:cs typeface="Times New Roman" pitchFamily="18" charset="0"/>
                        </a:rPr>
                        <a:t>БЕЗВОЗМЕЗДНЫЕ ПОСТУПЛЕНИЯ ОТ</a:t>
                      </a:r>
                      <a:r>
                        <a:rPr lang="ru-RU" sz="900" b="1" kern="1200" baseline="0" dirty="0" smtClean="0">
                          <a:solidFill>
                            <a:schemeClr val="tx1"/>
                          </a:solidFill>
                          <a:latin typeface="Times New Roman" pitchFamily="18" charset="0"/>
                          <a:ea typeface="+mn-ea"/>
                          <a:cs typeface="Times New Roman" pitchFamily="18" charset="0"/>
                        </a:rPr>
                        <a:t> НЕГОСУДАРСТВЕННЫХ ОРГАНИЗАЦИЙ</a:t>
                      </a:r>
                      <a:endParaRPr lang="ru-RU" sz="900" b="1"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r>
                        <a:rPr lang="ru-RU" sz="900" b="1" dirty="0" smtClean="0">
                          <a:solidFill>
                            <a:schemeClr val="tx1"/>
                          </a:solidFill>
                          <a:latin typeface="Times New Roman" pitchFamily="18" charset="0"/>
                          <a:cs typeface="Times New Roman" pitchFamily="18" charset="0"/>
                        </a:rPr>
                        <a:t>0,0</a:t>
                      </a:r>
                      <a:endParaRPr lang="ru-RU" sz="900" b="1"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b="1" dirty="0" smtClean="0">
                          <a:solidFill>
                            <a:schemeClr val="tx1"/>
                          </a:solidFill>
                          <a:latin typeface="Times New Roman" pitchFamily="18" charset="0"/>
                          <a:cs typeface="Times New Roman" pitchFamily="18" charset="0"/>
                        </a:rPr>
                        <a:t>484,0</a:t>
                      </a:r>
                      <a:endParaRPr lang="ru-RU" sz="900" b="1"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b="1" dirty="0" smtClean="0">
                          <a:solidFill>
                            <a:schemeClr val="tx1"/>
                          </a:solidFill>
                          <a:latin typeface="Times New Roman" pitchFamily="18" charset="0"/>
                          <a:cs typeface="Times New Roman" pitchFamily="18" charset="0"/>
                        </a:rPr>
                        <a:t>484,0</a:t>
                      </a:r>
                      <a:endParaRPr lang="ru-RU" sz="900" b="1" dirty="0">
                        <a:solidFill>
                          <a:schemeClr val="tx1"/>
                        </a:solidFill>
                        <a:latin typeface="Times New Roman" pitchFamily="18" charset="0"/>
                        <a:cs typeface="Times New Roman" pitchFamily="18" charset="0"/>
                      </a:endParaRPr>
                    </a:p>
                  </a:txBody>
                  <a:tcPr marL="91447" marR="91447" marT="45721" marB="45721" anchor="ctr" anchorCtr="1"/>
                </a:tc>
                <a:extLst>
                  <a:ext uri="{0D108BD9-81ED-4DB2-BD59-A6C34878D82A}">
                    <a16:rowId xmlns:a16="http://schemas.microsoft.com/office/drawing/2014/main" val="15749377"/>
                  </a:ext>
                </a:extLst>
              </a:tr>
              <a:tr h="314349">
                <a:tc>
                  <a:txBody>
                    <a:bodyPr/>
                    <a:lstStyle/>
                    <a:p>
                      <a:pPr marL="0" algn="l" defTabSz="457200" rtl="0" eaLnBrk="1" latinLnBrk="0" hangingPunct="1"/>
                      <a:r>
                        <a:rPr lang="ru-RU" sz="900" kern="1200" dirty="0" smtClean="0">
                          <a:solidFill>
                            <a:schemeClr val="tx1"/>
                          </a:solidFill>
                          <a:latin typeface="Times New Roman" pitchFamily="18" charset="0"/>
                          <a:ea typeface="+mn-ea"/>
                          <a:cs typeface="Times New Roman" pitchFamily="18" charset="0"/>
                        </a:rPr>
                        <a:t>2 04 04 000 04 0000 150</a:t>
                      </a:r>
                      <a:endParaRPr lang="ru-RU" sz="900"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pPr marL="0" algn="l" defTabSz="457200" rtl="0" eaLnBrk="1" latinLnBrk="0" hangingPunct="1"/>
                      <a:r>
                        <a:rPr lang="ru-RU" sz="900" kern="1200" dirty="0" smtClean="0">
                          <a:solidFill>
                            <a:schemeClr val="tx1"/>
                          </a:solidFill>
                          <a:latin typeface="Times New Roman" pitchFamily="18" charset="0"/>
                          <a:ea typeface="+mn-ea"/>
                          <a:cs typeface="Times New Roman" pitchFamily="18" charset="0"/>
                        </a:rPr>
                        <a:t>Предоставление негосударственными организациями грантов для получателей средств бюджетов городских округов</a:t>
                      </a:r>
                      <a:endParaRPr lang="ru-RU" sz="900"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r>
                        <a:rPr lang="ru-RU" sz="900" dirty="0" smtClean="0">
                          <a:solidFill>
                            <a:schemeClr val="tx1"/>
                          </a:solidFill>
                          <a:latin typeface="Times New Roman" pitchFamily="18" charset="0"/>
                          <a:cs typeface="Times New Roman" pitchFamily="18" charset="0"/>
                        </a:rPr>
                        <a:t>0,0</a:t>
                      </a:r>
                      <a:endParaRPr lang="ru-RU" sz="900"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dirty="0" smtClean="0">
                          <a:solidFill>
                            <a:schemeClr val="tx1"/>
                          </a:solidFill>
                          <a:latin typeface="Times New Roman" pitchFamily="18" charset="0"/>
                          <a:cs typeface="Times New Roman" pitchFamily="18" charset="0"/>
                        </a:rPr>
                        <a:t>484,0</a:t>
                      </a:r>
                      <a:endParaRPr lang="ru-RU" sz="900"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dirty="0" smtClean="0">
                          <a:solidFill>
                            <a:schemeClr val="tx1"/>
                          </a:solidFill>
                          <a:latin typeface="Times New Roman" pitchFamily="18" charset="0"/>
                          <a:cs typeface="Times New Roman" pitchFamily="18" charset="0"/>
                        </a:rPr>
                        <a:t>484,0</a:t>
                      </a:r>
                      <a:endParaRPr lang="ru-RU" sz="900" dirty="0">
                        <a:solidFill>
                          <a:schemeClr val="tx1"/>
                        </a:solidFill>
                        <a:latin typeface="Times New Roman" pitchFamily="18" charset="0"/>
                        <a:cs typeface="Times New Roman" pitchFamily="18" charset="0"/>
                      </a:endParaRPr>
                    </a:p>
                  </a:txBody>
                  <a:tcPr marL="91447" marR="91447" marT="45721" marB="45721" anchor="ctr" anchorCtr="1"/>
                </a:tc>
                <a:extLst>
                  <a:ext uri="{0D108BD9-81ED-4DB2-BD59-A6C34878D82A}">
                    <a16:rowId xmlns:a16="http://schemas.microsoft.com/office/drawing/2014/main" val="1705083414"/>
                  </a:ext>
                </a:extLst>
              </a:tr>
              <a:tr h="235398">
                <a:tc>
                  <a:txBody>
                    <a:bodyPr/>
                    <a:lstStyle/>
                    <a:p>
                      <a:pPr marL="0" algn="l" defTabSz="457200" rtl="0" eaLnBrk="1" latinLnBrk="0" hangingPunct="1"/>
                      <a:r>
                        <a:rPr lang="ru-RU" sz="900" b="1" kern="1200" dirty="0" smtClean="0">
                          <a:solidFill>
                            <a:schemeClr val="tx1"/>
                          </a:solidFill>
                          <a:latin typeface="Times New Roman" pitchFamily="18" charset="0"/>
                          <a:ea typeface="+mn-ea"/>
                          <a:cs typeface="Times New Roman" pitchFamily="18" charset="0"/>
                        </a:rPr>
                        <a:t>2 07 00 000 00 0000 000</a:t>
                      </a:r>
                      <a:endParaRPr lang="ru-RU" sz="900" b="1"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pPr marL="0" algn="l" defTabSz="457200" rtl="0" eaLnBrk="1" latinLnBrk="0" hangingPunct="1"/>
                      <a:r>
                        <a:rPr lang="ru-RU" sz="900" b="1" kern="1200" dirty="0" smtClean="0">
                          <a:solidFill>
                            <a:schemeClr val="tx1"/>
                          </a:solidFill>
                          <a:latin typeface="Times New Roman" pitchFamily="18" charset="0"/>
                          <a:ea typeface="+mn-ea"/>
                          <a:cs typeface="Times New Roman" pitchFamily="18" charset="0"/>
                        </a:rPr>
                        <a:t>ПРОЧИЕ БЕЗВОЗМЕЗДНЫЕ ПОСТУПЛЕНИЯ</a:t>
                      </a:r>
                      <a:endParaRPr lang="ru-RU" sz="900" b="1"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r>
                        <a:rPr lang="ru-RU" sz="900" b="1" dirty="0" smtClean="0">
                          <a:solidFill>
                            <a:schemeClr val="tx1"/>
                          </a:solidFill>
                          <a:latin typeface="Times New Roman" pitchFamily="18" charset="0"/>
                          <a:cs typeface="Times New Roman" pitchFamily="18" charset="0"/>
                        </a:rPr>
                        <a:t>2 061,7</a:t>
                      </a:r>
                      <a:endParaRPr lang="ru-RU" sz="900" b="1"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b="1" dirty="0" smtClean="0">
                          <a:solidFill>
                            <a:schemeClr val="tx1"/>
                          </a:solidFill>
                          <a:latin typeface="Times New Roman" pitchFamily="18" charset="0"/>
                          <a:cs typeface="Times New Roman" pitchFamily="18" charset="0"/>
                        </a:rPr>
                        <a:t>267,7</a:t>
                      </a:r>
                      <a:endParaRPr lang="ru-RU" sz="900" b="1"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b="1" dirty="0" smtClean="0">
                          <a:solidFill>
                            <a:schemeClr val="tx1"/>
                          </a:solidFill>
                          <a:latin typeface="Times New Roman" pitchFamily="18" charset="0"/>
                          <a:cs typeface="Times New Roman" pitchFamily="18" charset="0"/>
                        </a:rPr>
                        <a:t>247,6</a:t>
                      </a:r>
                      <a:endParaRPr lang="ru-RU" sz="900" b="1" dirty="0">
                        <a:solidFill>
                          <a:schemeClr val="tx1"/>
                        </a:solidFill>
                        <a:latin typeface="Times New Roman" pitchFamily="18" charset="0"/>
                        <a:cs typeface="Times New Roman" pitchFamily="18" charset="0"/>
                      </a:endParaRPr>
                    </a:p>
                  </a:txBody>
                  <a:tcPr marL="91447" marR="91447" marT="45721" marB="45721" anchor="ctr" anchorCtr="1"/>
                </a:tc>
                <a:extLst>
                  <a:ext uri="{0D108BD9-81ED-4DB2-BD59-A6C34878D82A}">
                    <a16:rowId xmlns:a16="http://schemas.microsoft.com/office/drawing/2014/main" val="10009"/>
                  </a:ext>
                </a:extLst>
              </a:tr>
              <a:tr h="259391">
                <a:tc>
                  <a:txBody>
                    <a:bodyPr/>
                    <a:lstStyle/>
                    <a:p>
                      <a:pPr marL="0" algn="l" defTabSz="457200" rtl="0" eaLnBrk="1" latinLnBrk="0" hangingPunct="1"/>
                      <a:r>
                        <a:rPr lang="ru-RU" sz="900" b="0" kern="1200" dirty="0" smtClean="0">
                          <a:solidFill>
                            <a:schemeClr val="tx1"/>
                          </a:solidFill>
                          <a:latin typeface="Times New Roman" pitchFamily="18" charset="0"/>
                          <a:ea typeface="+mn-ea"/>
                          <a:cs typeface="Times New Roman" pitchFamily="18" charset="0"/>
                        </a:rPr>
                        <a:t>2 07 04 000 04 0000 150</a:t>
                      </a:r>
                      <a:endParaRPr lang="ru-RU" sz="900" b="0"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pPr marL="0" algn="l" defTabSz="457200" rtl="0" eaLnBrk="1" latinLnBrk="0" hangingPunct="1"/>
                      <a:r>
                        <a:rPr lang="ru-RU" sz="900" b="0" kern="1200" dirty="0" smtClean="0">
                          <a:solidFill>
                            <a:schemeClr val="tx1"/>
                          </a:solidFill>
                          <a:latin typeface="Times New Roman" pitchFamily="18" charset="0"/>
                          <a:ea typeface="+mn-ea"/>
                          <a:cs typeface="Times New Roman" pitchFamily="18" charset="0"/>
                        </a:rPr>
                        <a:t>Прочие безвозмездные поступления в бюджеты городских округов</a:t>
                      </a:r>
                      <a:endParaRPr lang="ru-RU" sz="900" b="0"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r>
                        <a:rPr lang="ru-RU" sz="900" b="0" dirty="0" smtClean="0">
                          <a:solidFill>
                            <a:schemeClr val="tx1"/>
                          </a:solidFill>
                          <a:latin typeface="Times New Roman" pitchFamily="18" charset="0"/>
                          <a:cs typeface="Times New Roman" pitchFamily="18" charset="0"/>
                        </a:rPr>
                        <a:t>2 061,7</a:t>
                      </a:r>
                      <a:endParaRPr lang="ru-RU" sz="900" b="0"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b="0" dirty="0" smtClean="0">
                          <a:solidFill>
                            <a:schemeClr val="tx1"/>
                          </a:solidFill>
                          <a:latin typeface="Times New Roman" pitchFamily="18" charset="0"/>
                          <a:cs typeface="Times New Roman" pitchFamily="18" charset="0"/>
                        </a:rPr>
                        <a:t>267,7</a:t>
                      </a:r>
                      <a:endParaRPr lang="ru-RU" sz="900" b="0"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b="0" dirty="0" smtClean="0">
                          <a:solidFill>
                            <a:schemeClr val="tx1"/>
                          </a:solidFill>
                          <a:latin typeface="Times New Roman" pitchFamily="18" charset="0"/>
                          <a:cs typeface="Times New Roman" pitchFamily="18" charset="0"/>
                        </a:rPr>
                        <a:t>247,6</a:t>
                      </a:r>
                      <a:endParaRPr lang="ru-RU" sz="900" b="0" dirty="0">
                        <a:solidFill>
                          <a:schemeClr val="tx1"/>
                        </a:solidFill>
                        <a:latin typeface="Times New Roman" pitchFamily="18" charset="0"/>
                        <a:cs typeface="Times New Roman" pitchFamily="18" charset="0"/>
                      </a:endParaRPr>
                    </a:p>
                  </a:txBody>
                  <a:tcPr marL="91447" marR="91447" marT="45721" marB="45721" anchor="ctr" anchorCtr="1"/>
                </a:tc>
                <a:extLst>
                  <a:ext uri="{0D108BD9-81ED-4DB2-BD59-A6C34878D82A}">
                    <a16:rowId xmlns:a16="http://schemas.microsoft.com/office/drawing/2014/main" val="10010"/>
                  </a:ext>
                </a:extLst>
              </a:tr>
              <a:tr h="432048">
                <a:tc>
                  <a:txBody>
                    <a:bodyPr/>
                    <a:lstStyle/>
                    <a:p>
                      <a:pPr marL="0" algn="l" defTabSz="457200" rtl="0" eaLnBrk="1" latinLnBrk="0" hangingPunct="1"/>
                      <a:r>
                        <a:rPr lang="ru-RU" sz="900" b="1" kern="1200" dirty="0" smtClean="0">
                          <a:solidFill>
                            <a:schemeClr val="tx1"/>
                          </a:solidFill>
                          <a:latin typeface="Times New Roman" pitchFamily="18" charset="0"/>
                          <a:ea typeface="+mn-ea"/>
                          <a:cs typeface="Times New Roman" pitchFamily="18" charset="0"/>
                        </a:rPr>
                        <a:t>2 19 00 000 00 0000 000</a:t>
                      </a:r>
                      <a:endParaRPr lang="ru-RU" sz="900" b="1"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pPr marL="0" algn="l" defTabSz="457200" rtl="0" eaLnBrk="1" latinLnBrk="0" hangingPunct="1"/>
                      <a:r>
                        <a:rPr lang="ru-RU" sz="900" b="1" kern="1200" dirty="0" smtClean="0">
                          <a:solidFill>
                            <a:schemeClr val="tx1"/>
                          </a:solidFill>
                          <a:latin typeface="Times New Roman" pitchFamily="18" charset="0"/>
                          <a:ea typeface="+mn-ea"/>
                          <a:cs typeface="Times New Roman" pitchFamily="18" charset="0"/>
                        </a:rPr>
                        <a:t>ВОЗВРАТ ОСТАТКОВ СУБСИДИЙ, СУБВЕНЦИЙ И ИНЫХ МЕЖБЮДЖЕТНЫХ ТРАНСФЕРТОВ, ИМЕЮЩИХ ЦЕЛЕВОЕ НАЗНАЧЕНИЕ, ПРОШЛЫХ ЛЕТ</a:t>
                      </a:r>
                      <a:endParaRPr lang="ru-RU" sz="900" b="1"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r>
                        <a:rPr lang="ru-RU" sz="900" b="1" dirty="0" smtClean="0">
                          <a:solidFill>
                            <a:schemeClr val="tx1"/>
                          </a:solidFill>
                          <a:latin typeface="Times New Roman" pitchFamily="18" charset="0"/>
                          <a:cs typeface="Times New Roman" pitchFamily="18" charset="0"/>
                        </a:rPr>
                        <a:t>-10 016,2</a:t>
                      </a:r>
                      <a:endParaRPr lang="ru-RU" sz="900" b="1"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b="1" dirty="0" smtClean="0">
                          <a:solidFill>
                            <a:schemeClr val="tx1"/>
                          </a:solidFill>
                          <a:latin typeface="Times New Roman" pitchFamily="18" charset="0"/>
                          <a:cs typeface="Times New Roman" pitchFamily="18" charset="0"/>
                        </a:rPr>
                        <a:t>-2 502,7</a:t>
                      </a:r>
                      <a:endParaRPr lang="ru-RU" sz="900" b="1"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b="1" dirty="0" smtClean="0">
                          <a:solidFill>
                            <a:schemeClr val="tx1"/>
                          </a:solidFill>
                          <a:latin typeface="Times New Roman" pitchFamily="18" charset="0"/>
                          <a:cs typeface="Times New Roman" pitchFamily="18" charset="0"/>
                        </a:rPr>
                        <a:t>-2 512,1</a:t>
                      </a:r>
                      <a:endParaRPr lang="ru-RU" sz="900" b="1" dirty="0">
                        <a:solidFill>
                          <a:schemeClr val="tx1"/>
                        </a:solidFill>
                        <a:latin typeface="Times New Roman" pitchFamily="18" charset="0"/>
                        <a:cs typeface="Times New Roman" pitchFamily="18" charset="0"/>
                      </a:endParaRPr>
                    </a:p>
                  </a:txBody>
                  <a:tcPr marL="91447" marR="91447" marT="45721" marB="45721" anchor="ctr" anchorCtr="1"/>
                </a:tc>
                <a:extLst>
                  <a:ext uri="{0D108BD9-81ED-4DB2-BD59-A6C34878D82A}">
                    <a16:rowId xmlns:a16="http://schemas.microsoft.com/office/drawing/2014/main" val="10011"/>
                  </a:ext>
                </a:extLst>
              </a:tr>
              <a:tr h="3143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900" b="0" kern="1200" dirty="0" smtClean="0">
                          <a:solidFill>
                            <a:schemeClr val="tx1"/>
                          </a:solidFill>
                          <a:latin typeface="Times New Roman" pitchFamily="18" charset="0"/>
                          <a:ea typeface="+mn-ea"/>
                          <a:cs typeface="Times New Roman" pitchFamily="18" charset="0"/>
                        </a:rPr>
                        <a:t>2 19 60 000 04 0000 150</a:t>
                      </a:r>
                    </a:p>
                  </a:txBody>
                  <a:tcPr marL="91447" marR="91447" marT="45721" marB="45721"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900" b="0" kern="1200" dirty="0" smtClean="0">
                          <a:solidFill>
                            <a:schemeClr val="tx1"/>
                          </a:solidFill>
                          <a:latin typeface="Times New Roman" pitchFamily="18" charset="0"/>
                          <a:ea typeface="+mn-ea"/>
                          <a:cs typeface="Times New Roman" pitchFamily="18" charset="0"/>
                        </a:rPr>
                        <a:t>Возврат прочих остатков субсидий, субвенций и иных межбюджетных трансфертов, имеющих целевое назначение, прошлых лет из бюджетов городских округов</a:t>
                      </a:r>
                    </a:p>
                  </a:txBody>
                  <a:tcPr marL="91447" marR="91447" marT="45721" marB="45721" anchor="ctr"/>
                </a:tc>
                <a:tc>
                  <a:txBody>
                    <a:bodyPr/>
                    <a:lstStyle/>
                    <a:p>
                      <a:r>
                        <a:rPr lang="ru-RU" sz="900" b="0" dirty="0" smtClean="0">
                          <a:solidFill>
                            <a:schemeClr val="tx1"/>
                          </a:solidFill>
                          <a:latin typeface="Times New Roman" pitchFamily="18" charset="0"/>
                          <a:cs typeface="Times New Roman" pitchFamily="18" charset="0"/>
                        </a:rPr>
                        <a:t>-10 016,2</a:t>
                      </a:r>
                      <a:endParaRPr lang="ru-RU" sz="900" b="0"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b="0" baseline="0" dirty="0" smtClean="0">
                          <a:solidFill>
                            <a:schemeClr val="tx1"/>
                          </a:solidFill>
                          <a:latin typeface="Times New Roman" pitchFamily="18" charset="0"/>
                          <a:cs typeface="Times New Roman" pitchFamily="18" charset="0"/>
                        </a:rPr>
                        <a:t>-2 502,7</a:t>
                      </a:r>
                    </a:p>
                  </a:txBody>
                  <a:tcPr marL="91447" marR="91447" marT="45721" marB="45721" anchor="ctr" anchorCtr="1"/>
                </a:tc>
                <a:tc>
                  <a:txBody>
                    <a:bodyPr/>
                    <a:lstStyle/>
                    <a:p>
                      <a:r>
                        <a:rPr lang="ru-RU" sz="900" b="0" dirty="0" smtClean="0">
                          <a:solidFill>
                            <a:schemeClr val="tx1"/>
                          </a:solidFill>
                          <a:latin typeface="Times New Roman" pitchFamily="18" charset="0"/>
                          <a:cs typeface="Times New Roman" pitchFamily="18" charset="0"/>
                        </a:rPr>
                        <a:t>-2 512,1</a:t>
                      </a:r>
                      <a:endParaRPr lang="ru-RU" sz="900" b="0" dirty="0">
                        <a:solidFill>
                          <a:schemeClr val="tx1"/>
                        </a:solidFill>
                        <a:latin typeface="Times New Roman" pitchFamily="18" charset="0"/>
                        <a:cs typeface="Times New Roman" pitchFamily="18" charset="0"/>
                      </a:endParaRPr>
                    </a:p>
                  </a:txBody>
                  <a:tcPr marL="91447" marR="91447" marT="45721" marB="45721" anchor="ctr" anchorCtr="1"/>
                </a:tc>
                <a:extLst>
                  <a:ext uri="{0D108BD9-81ED-4DB2-BD59-A6C34878D82A}">
                    <a16:rowId xmlns:a16="http://schemas.microsoft.com/office/drawing/2014/main" val="10012"/>
                  </a:ext>
                </a:extLst>
              </a:tr>
              <a:tr h="3143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ru-RU" sz="900" b="1" kern="1200" dirty="0" smtClean="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900" b="1" kern="1200" dirty="0" smtClean="0">
                          <a:solidFill>
                            <a:schemeClr val="tx1"/>
                          </a:solidFill>
                          <a:latin typeface="Times New Roman" pitchFamily="18" charset="0"/>
                          <a:ea typeface="+mn-ea"/>
                          <a:cs typeface="Times New Roman" pitchFamily="18" charset="0"/>
                        </a:rPr>
                        <a:t>ВСЕГО ДОХОДОВ</a:t>
                      </a:r>
                    </a:p>
                  </a:txBody>
                  <a:tcPr marL="91447" marR="91447" marT="45721" marB="45721" anchor="ctr"/>
                </a:tc>
                <a:tc>
                  <a:txBody>
                    <a:bodyPr/>
                    <a:lstStyle/>
                    <a:p>
                      <a:r>
                        <a:rPr lang="ru-RU" sz="900" b="1" dirty="0" smtClean="0">
                          <a:solidFill>
                            <a:schemeClr val="tx1"/>
                          </a:solidFill>
                          <a:latin typeface="Times New Roman" pitchFamily="18" charset="0"/>
                          <a:cs typeface="Times New Roman" pitchFamily="18" charset="0"/>
                        </a:rPr>
                        <a:t>1 216 633,4</a:t>
                      </a:r>
                      <a:endParaRPr lang="ru-RU" sz="900" b="1"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b="1" baseline="0" dirty="0" smtClean="0">
                          <a:solidFill>
                            <a:schemeClr val="tx1"/>
                          </a:solidFill>
                          <a:latin typeface="Times New Roman" pitchFamily="18" charset="0"/>
                          <a:cs typeface="Times New Roman" pitchFamily="18" charset="0"/>
                        </a:rPr>
                        <a:t>1 428 296,8</a:t>
                      </a:r>
                    </a:p>
                  </a:txBody>
                  <a:tcPr marL="91447" marR="91447" marT="45721" marB="45721" anchor="ctr" anchorCtr="1"/>
                </a:tc>
                <a:tc>
                  <a:txBody>
                    <a:bodyPr/>
                    <a:lstStyle/>
                    <a:p>
                      <a:r>
                        <a:rPr lang="ru-RU" sz="900" b="1" dirty="0" smtClean="0">
                          <a:solidFill>
                            <a:schemeClr val="tx1"/>
                          </a:solidFill>
                          <a:latin typeface="Times New Roman" pitchFamily="18" charset="0"/>
                          <a:cs typeface="Times New Roman" pitchFamily="18" charset="0"/>
                        </a:rPr>
                        <a:t>1 336 959,0</a:t>
                      </a:r>
                      <a:endParaRPr lang="ru-RU" sz="900" b="1" dirty="0">
                        <a:solidFill>
                          <a:schemeClr val="tx1"/>
                        </a:solidFill>
                        <a:latin typeface="Times New Roman" pitchFamily="18" charset="0"/>
                        <a:cs typeface="Times New Roman" pitchFamily="18" charset="0"/>
                      </a:endParaRPr>
                    </a:p>
                  </a:txBody>
                  <a:tcPr marL="91447" marR="91447" marT="45721" marB="45721" anchor="ctr" anchorCtr="1"/>
                </a:tc>
                <a:extLst>
                  <a:ext uri="{0D108BD9-81ED-4DB2-BD59-A6C34878D82A}">
                    <a16:rowId xmlns:a16="http://schemas.microsoft.com/office/drawing/2014/main" val="10013"/>
                  </a:ext>
                </a:extLst>
              </a:tr>
            </a:tbl>
          </a:graphicData>
        </a:graphic>
      </p:graphicFrame>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857232"/>
            <a:ext cx="8363272" cy="987592"/>
          </a:xfrm>
        </p:spPr>
        <p:txBody>
          <a:bodyPr/>
          <a:lstStyle/>
          <a:p>
            <a:pPr algn="ctr"/>
            <a:r>
              <a:rPr lang="ru-RU" sz="2000" b="1" dirty="0" smtClean="0">
                <a:solidFill>
                  <a:srgbClr val="FF0000"/>
                </a:solidFill>
                <a:latin typeface="+mn-lt"/>
              </a:rPr>
              <a:t>Информация об объеме налоговых и неналоговых доходов на душу населения городского округа Лотошино Московской области </a:t>
            </a:r>
            <a:endParaRPr lang="ru-RU" sz="2000" b="1" dirty="0">
              <a:solidFill>
                <a:srgbClr val="FF0000"/>
              </a:solidFill>
              <a:latin typeface="+mn-lt"/>
            </a:endParaRPr>
          </a:p>
        </p:txBody>
      </p:sp>
      <p:graphicFrame>
        <p:nvGraphicFramePr>
          <p:cNvPr id="6" name="Таблица 5"/>
          <p:cNvGraphicFramePr>
            <a:graphicFrameLocks noGrp="1"/>
          </p:cNvGraphicFramePr>
          <p:nvPr>
            <p:extLst>
              <p:ext uri="{D42A27DB-BD31-4B8C-83A1-F6EECF244321}">
                <p14:modId xmlns:p14="http://schemas.microsoft.com/office/powerpoint/2010/main" val="3626993122"/>
              </p:ext>
            </p:extLst>
          </p:nvPr>
        </p:nvGraphicFramePr>
        <p:xfrm>
          <a:off x="428596" y="2492896"/>
          <a:ext cx="8280921" cy="3459090"/>
        </p:xfrm>
        <a:graphic>
          <a:graphicData uri="http://schemas.openxmlformats.org/drawingml/2006/table">
            <a:tbl>
              <a:tblPr firstRow="1" bandRow="1">
                <a:tableStyleId>{5C22544A-7EE6-4342-B048-85BDC9FD1C3A}</a:tableStyleId>
              </a:tblPr>
              <a:tblGrid>
                <a:gridCol w="3432690">
                  <a:extLst>
                    <a:ext uri="{9D8B030D-6E8A-4147-A177-3AD203B41FA5}">
                      <a16:colId xmlns:a16="http://schemas.microsoft.com/office/drawing/2014/main" val="20000"/>
                    </a:ext>
                  </a:extLst>
                </a:gridCol>
                <a:gridCol w="1535864">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1728191">
                  <a:extLst>
                    <a:ext uri="{9D8B030D-6E8A-4147-A177-3AD203B41FA5}">
                      <a16:colId xmlns:a16="http://schemas.microsoft.com/office/drawing/2014/main" val="20003"/>
                    </a:ext>
                  </a:extLst>
                </a:gridCol>
              </a:tblGrid>
              <a:tr h="731519">
                <a:tc>
                  <a:txBody>
                    <a:bodyPr/>
                    <a:lstStyle/>
                    <a:p>
                      <a:endParaRPr lang="ru-RU" sz="1400" dirty="0"/>
                    </a:p>
                  </a:txBody>
                  <a:tcPr>
                    <a:solidFill>
                      <a:schemeClr val="accent4">
                        <a:lumMod val="60000"/>
                        <a:lumOff val="40000"/>
                      </a:schemeClr>
                    </a:solidFill>
                  </a:tcPr>
                </a:tc>
                <a:tc>
                  <a:txBody>
                    <a:bodyPr/>
                    <a:lstStyle/>
                    <a:p>
                      <a:pPr algn="ctr"/>
                      <a:r>
                        <a:rPr lang="ru-RU" sz="1400" dirty="0" smtClean="0"/>
                        <a:t>2021 год (исполнение)</a:t>
                      </a:r>
                      <a:endParaRPr lang="ru-RU" sz="1400" dirty="0"/>
                    </a:p>
                  </a:txBody>
                  <a:tcPr>
                    <a:solidFill>
                      <a:schemeClr val="accent4">
                        <a:lumMod val="60000"/>
                        <a:lumOff val="40000"/>
                      </a:schemeClr>
                    </a:solidFill>
                  </a:tcPr>
                </a:tc>
                <a:tc>
                  <a:txBody>
                    <a:bodyPr/>
                    <a:lstStyle/>
                    <a:p>
                      <a:pPr algn="ctr"/>
                      <a:r>
                        <a:rPr lang="ru-RU" sz="1400" dirty="0" smtClean="0"/>
                        <a:t>2022 год (план)</a:t>
                      </a:r>
                      <a:endParaRPr lang="ru-RU" sz="1400" dirty="0"/>
                    </a:p>
                  </a:txBody>
                  <a:tcPr>
                    <a:solidFill>
                      <a:schemeClr val="accent4">
                        <a:lumMod val="60000"/>
                        <a:lumOff val="40000"/>
                      </a:schemeClr>
                    </a:solidFill>
                  </a:tcPr>
                </a:tc>
                <a:tc>
                  <a:txBody>
                    <a:bodyPr/>
                    <a:lstStyle/>
                    <a:p>
                      <a:pPr algn="ctr"/>
                      <a:r>
                        <a:rPr lang="ru-RU" sz="1400" dirty="0" smtClean="0"/>
                        <a:t>2022 год (исполнение)</a:t>
                      </a:r>
                      <a:endParaRPr lang="ru-RU" sz="1400" dirty="0"/>
                    </a:p>
                  </a:txBody>
                  <a:tcPr>
                    <a:solidFill>
                      <a:schemeClr val="accent4">
                        <a:lumMod val="60000"/>
                        <a:lumOff val="40000"/>
                      </a:schemeClr>
                    </a:solidFill>
                  </a:tcPr>
                </a:tc>
                <a:extLst>
                  <a:ext uri="{0D108BD9-81ED-4DB2-BD59-A6C34878D82A}">
                    <a16:rowId xmlns:a16="http://schemas.microsoft.com/office/drawing/2014/main" val="10000"/>
                  </a:ext>
                </a:extLst>
              </a:tr>
              <a:tr h="566337">
                <a:tc>
                  <a:txBody>
                    <a:bodyPr/>
                    <a:lstStyle/>
                    <a:p>
                      <a:r>
                        <a:rPr lang="ru-RU" sz="1300" b="1" dirty="0" smtClean="0"/>
                        <a:t>Налоговые доходы </a:t>
                      </a:r>
                      <a:r>
                        <a:rPr lang="ru-RU" sz="1300" b="0" dirty="0" smtClean="0"/>
                        <a:t>(тыс. руб.)</a:t>
                      </a:r>
                    </a:p>
                    <a:p>
                      <a:r>
                        <a:rPr lang="ru-RU" sz="1300" dirty="0" smtClean="0"/>
                        <a:t>темп роста (%)</a:t>
                      </a:r>
                      <a:endParaRPr lang="ru-RU" sz="1300" dirty="0"/>
                    </a:p>
                  </a:txBody>
                  <a:tcPr>
                    <a:solidFill>
                      <a:schemeClr val="accent4">
                        <a:lumMod val="20000"/>
                        <a:lumOff val="80000"/>
                      </a:schemeClr>
                    </a:solidFill>
                  </a:tcPr>
                </a:tc>
                <a:tc>
                  <a:txBody>
                    <a:bodyPr/>
                    <a:lstStyle/>
                    <a:p>
                      <a:r>
                        <a:rPr lang="ru-RU" sz="1400" dirty="0" smtClean="0"/>
                        <a:t>334 082,2</a:t>
                      </a:r>
                    </a:p>
                    <a:p>
                      <a:r>
                        <a:rPr lang="ru-RU" sz="1400" dirty="0" smtClean="0"/>
                        <a:t>105,2</a:t>
                      </a:r>
                      <a:endParaRPr lang="ru-RU" sz="1400" dirty="0"/>
                    </a:p>
                  </a:txBody>
                  <a:tcPr>
                    <a:solidFill>
                      <a:schemeClr val="accent4">
                        <a:lumMod val="20000"/>
                        <a:lumOff val="80000"/>
                      </a:schemeClr>
                    </a:solidFill>
                  </a:tcPr>
                </a:tc>
                <a:tc>
                  <a:txBody>
                    <a:bodyPr/>
                    <a:lstStyle/>
                    <a:p>
                      <a:r>
                        <a:rPr lang="ru-RU" sz="1400" dirty="0" smtClean="0"/>
                        <a:t>319 229,3</a:t>
                      </a:r>
                    </a:p>
                  </a:txBody>
                  <a:tcPr>
                    <a:solidFill>
                      <a:schemeClr val="accent4">
                        <a:lumMod val="20000"/>
                        <a:lumOff val="80000"/>
                      </a:schemeClr>
                    </a:solidFill>
                  </a:tcPr>
                </a:tc>
                <a:tc>
                  <a:txBody>
                    <a:bodyPr/>
                    <a:lstStyle/>
                    <a:p>
                      <a:r>
                        <a:rPr lang="ru-RU" sz="1400" dirty="0" smtClean="0"/>
                        <a:t>340 313,7</a:t>
                      </a:r>
                    </a:p>
                    <a:p>
                      <a:r>
                        <a:rPr lang="ru-RU" sz="1400" dirty="0" smtClean="0"/>
                        <a:t>101,9</a:t>
                      </a:r>
                      <a:endParaRPr lang="ru-RU" sz="1400" dirty="0"/>
                    </a:p>
                  </a:txBody>
                  <a:tcPr>
                    <a:solidFill>
                      <a:schemeClr val="accent4">
                        <a:lumMod val="20000"/>
                        <a:lumOff val="80000"/>
                      </a:schemeClr>
                    </a:solidFill>
                  </a:tcPr>
                </a:tc>
                <a:extLst>
                  <a:ext uri="{0D108BD9-81ED-4DB2-BD59-A6C34878D82A}">
                    <a16:rowId xmlns:a16="http://schemas.microsoft.com/office/drawing/2014/main" val="10001"/>
                  </a:ext>
                </a:extLst>
              </a:tr>
              <a:tr h="571504">
                <a:tc>
                  <a:txBody>
                    <a:bodyPr/>
                    <a:lstStyle/>
                    <a:p>
                      <a:r>
                        <a:rPr lang="ru-RU" sz="1300" b="1" dirty="0" smtClean="0"/>
                        <a:t>Неналоговые доходы </a:t>
                      </a:r>
                      <a:r>
                        <a:rPr lang="ru-RU" sz="1300" dirty="0" smtClean="0"/>
                        <a:t>(тыс. руб.)</a:t>
                      </a:r>
                    </a:p>
                    <a:p>
                      <a:r>
                        <a:rPr lang="ru-RU" sz="1300" dirty="0" smtClean="0"/>
                        <a:t>темп роста (%)</a:t>
                      </a:r>
                      <a:endParaRPr lang="ru-RU" sz="1300" dirty="0"/>
                    </a:p>
                  </a:txBody>
                  <a:tcPr>
                    <a:solidFill>
                      <a:schemeClr val="accent4">
                        <a:lumMod val="40000"/>
                        <a:lumOff val="60000"/>
                      </a:schemeClr>
                    </a:solidFill>
                  </a:tcPr>
                </a:tc>
                <a:tc>
                  <a:txBody>
                    <a:bodyPr/>
                    <a:lstStyle/>
                    <a:p>
                      <a:r>
                        <a:rPr lang="ru-RU" sz="1400" dirty="0" smtClean="0"/>
                        <a:t>49 547,1</a:t>
                      </a:r>
                    </a:p>
                    <a:p>
                      <a:r>
                        <a:rPr lang="ru-RU" sz="1400" dirty="0" smtClean="0"/>
                        <a:t>101,6</a:t>
                      </a:r>
                      <a:endParaRPr lang="ru-RU" sz="1400" dirty="0"/>
                    </a:p>
                  </a:txBody>
                  <a:tcPr>
                    <a:solidFill>
                      <a:schemeClr val="accent4">
                        <a:lumMod val="40000"/>
                        <a:lumOff val="60000"/>
                      </a:schemeClr>
                    </a:solidFill>
                  </a:tcPr>
                </a:tc>
                <a:tc>
                  <a:txBody>
                    <a:bodyPr/>
                    <a:lstStyle/>
                    <a:p>
                      <a:r>
                        <a:rPr lang="ru-RU" sz="1400" dirty="0" smtClean="0"/>
                        <a:t>56 232,4</a:t>
                      </a:r>
                    </a:p>
                  </a:txBody>
                  <a:tcPr>
                    <a:solidFill>
                      <a:schemeClr val="accent4">
                        <a:lumMod val="40000"/>
                        <a:lumOff val="60000"/>
                      </a:schemeClr>
                    </a:solidFill>
                  </a:tcPr>
                </a:tc>
                <a:tc>
                  <a:txBody>
                    <a:bodyPr/>
                    <a:lstStyle/>
                    <a:p>
                      <a:r>
                        <a:rPr lang="ru-RU" sz="1400" dirty="0" smtClean="0"/>
                        <a:t>55 516,7</a:t>
                      </a:r>
                    </a:p>
                    <a:p>
                      <a:r>
                        <a:rPr lang="ru-RU" sz="1400" dirty="0" smtClean="0"/>
                        <a:t>112,0</a:t>
                      </a:r>
                      <a:endParaRPr lang="ru-RU" sz="1400" dirty="0"/>
                    </a:p>
                  </a:txBody>
                  <a:tcPr>
                    <a:solidFill>
                      <a:schemeClr val="accent4">
                        <a:lumMod val="40000"/>
                        <a:lumOff val="60000"/>
                      </a:schemeClr>
                    </a:solidFill>
                  </a:tcPr>
                </a:tc>
                <a:extLst>
                  <a:ext uri="{0D108BD9-81ED-4DB2-BD59-A6C34878D82A}">
                    <a16:rowId xmlns:a16="http://schemas.microsoft.com/office/drawing/2014/main" val="10002"/>
                  </a:ext>
                </a:extLst>
              </a:tr>
              <a:tr h="500066">
                <a:tc>
                  <a:txBody>
                    <a:bodyPr/>
                    <a:lstStyle/>
                    <a:p>
                      <a:r>
                        <a:rPr lang="ru-RU" sz="1300" dirty="0" smtClean="0"/>
                        <a:t>ИТОГО ДОХОДОВ</a:t>
                      </a:r>
                      <a:r>
                        <a:rPr lang="ru-RU" sz="1300" baseline="0" dirty="0" smtClean="0"/>
                        <a:t> (тыс. руб.)</a:t>
                      </a:r>
                      <a:endParaRPr lang="ru-RU" sz="1300" dirty="0"/>
                    </a:p>
                  </a:txBody>
                  <a:tcPr>
                    <a:solidFill>
                      <a:schemeClr val="accent4">
                        <a:lumMod val="20000"/>
                        <a:lumOff val="80000"/>
                      </a:schemeClr>
                    </a:solidFill>
                  </a:tcPr>
                </a:tc>
                <a:tc>
                  <a:txBody>
                    <a:bodyPr/>
                    <a:lstStyle/>
                    <a:p>
                      <a:r>
                        <a:rPr lang="ru-RU" sz="1400" dirty="0" smtClean="0"/>
                        <a:t>383 629,3</a:t>
                      </a:r>
                      <a:endParaRPr lang="ru-RU" sz="1400" dirty="0"/>
                    </a:p>
                  </a:txBody>
                  <a:tcPr>
                    <a:solidFill>
                      <a:schemeClr val="accent4">
                        <a:lumMod val="20000"/>
                        <a:lumOff val="80000"/>
                      </a:schemeClr>
                    </a:solidFill>
                  </a:tcPr>
                </a:tc>
                <a:tc>
                  <a:txBody>
                    <a:bodyPr/>
                    <a:lstStyle/>
                    <a:p>
                      <a:r>
                        <a:rPr lang="ru-RU" sz="1400" dirty="0" smtClean="0"/>
                        <a:t>375 461,7</a:t>
                      </a:r>
                      <a:endParaRPr lang="ru-RU" sz="1400" dirty="0"/>
                    </a:p>
                  </a:txBody>
                  <a:tcPr>
                    <a:solidFill>
                      <a:schemeClr val="accent4">
                        <a:lumMod val="20000"/>
                        <a:lumOff val="80000"/>
                      </a:schemeClr>
                    </a:solidFill>
                  </a:tcPr>
                </a:tc>
                <a:tc>
                  <a:txBody>
                    <a:bodyPr/>
                    <a:lstStyle/>
                    <a:p>
                      <a:r>
                        <a:rPr lang="ru-RU" sz="1400" dirty="0" smtClean="0"/>
                        <a:t>395 830,4</a:t>
                      </a:r>
                      <a:endParaRPr lang="ru-RU" sz="1400" dirty="0"/>
                    </a:p>
                  </a:txBody>
                  <a:tcPr>
                    <a:solidFill>
                      <a:schemeClr val="accent4">
                        <a:lumMod val="20000"/>
                        <a:lumOff val="80000"/>
                      </a:schemeClr>
                    </a:solidFill>
                  </a:tcPr>
                </a:tc>
                <a:extLst>
                  <a:ext uri="{0D108BD9-81ED-4DB2-BD59-A6C34878D82A}">
                    <a16:rowId xmlns:a16="http://schemas.microsoft.com/office/drawing/2014/main" val="10003"/>
                  </a:ext>
                </a:extLst>
              </a:tr>
              <a:tr h="571504">
                <a:tc>
                  <a:txBody>
                    <a:bodyPr/>
                    <a:lstStyle/>
                    <a:p>
                      <a:r>
                        <a:rPr lang="ru-RU" sz="1300" dirty="0" smtClean="0"/>
                        <a:t>Численность постоянного населения (человек)</a:t>
                      </a:r>
                      <a:endParaRPr lang="ru-RU" sz="1300" dirty="0"/>
                    </a:p>
                  </a:txBody>
                  <a:tcPr>
                    <a:solidFill>
                      <a:schemeClr val="accent4">
                        <a:lumMod val="40000"/>
                        <a:lumOff val="60000"/>
                      </a:schemeClr>
                    </a:solidFill>
                  </a:tcPr>
                </a:tc>
                <a:tc>
                  <a:txBody>
                    <a:bodyPr/>
                    <a:lstStyle/>
                    <a:p>
                      <a:r>
                        <a:rPr lang="ru-RU" sz="1400" dirty="0" smtClean="0"/>
                        <a:t>15 907</a:t>
                      </a:r>
                      <a:endParaRPr lang="ru-RU" sz="1400" dirty="0"/>
                    </a:p>
                  </a:txBody>
                  <a:tcPr>
                    <a:solidFill>
                      <a:schemeClr val="accent4">
                        <a:lumMod val="40000"/>
                        <a:lumOff val="60000"/>
                      </a:schemeClr>
                    </a:solidFill>
                  </a:tcPr>
                </a:tc>
                <a:tc>
                  <a:txBody>
                    <a:bodyPr/>
                    <a:lstStyle/>
                    <a:p>
                      <a:r>
                        <a:rPr lang="ru-RU" sz="1400" dirty="0" smtClean="0"/>
                        <a:t>15 617</a:t>
                      </a:r>
                      <a:endParaRPr lang="ru-RU" sz="1400" dirty="0"/>
                    </a:p>
                  </a:txBody>
                  <a:tcPr>
                    <a:solidFill>
                      <a:schemeClr val="accent4">
                        <a:lumMod val="40000"/>
                        <a:lumOff val="60000"/>
                      </a:schemeClr>
                    </a:solidFill>
                  </a:tcPr>
                </a:tc>
                <a:tc>
                  <a:txBody>
                    <a:bodyPr/>
                    <a:lstStyle/>
                    <a:p>
                      <a:r>
                        <a:rPr lang="ru-RU" sz="1400" dirty="0" smtClean="0"/>
                        <a:t>21 919,0</a:t>
                      </a:r>
                      <a:endParaRPr lang="ru-RU" sz="1400" dirty="0"/>
                    </a:p>
                  </a:txBody>
                  <a:tcPr>
                    <a:solidFill>
                      <a:schemeClr val="accent4">
                        <a:lumMod val="40000"/>
                        <a:lumOff val="60000"/>
                      </a:schemeClr>
                    </a:solidFill>
                  </a:tcPr>
                </a:tc>
                <a:extLst>
                  <a:ext uri="{0D108BD9-81ED-4DB2-BD59-A6C34878D82A}">
                    <a16:rowId xmlns:a16="http://schemas.microsoft.com/office/drawing/2014/main" val="10004"/>
                  </a:ext>
                </a:extLst>
              </a:tr>
              <a:tr h="518160">
                <a:tc>
                  <a:txBody>
                    <a:bodyPr/>
                    <a:lstStyle/>
                    <a:p>
                      <a:r>
                        <a:rPr lang="ru-RU" sz="1400" dirty="0" smtClean="0"/>
                        <a:t>ДОХОДЫ НА ДУШУ НАСЕЛЕНИЯ (рублей)</a:t>
                      </a:r>
                      <a:endParaRPr lang="ru-RU" sz="1400" dirty="0"/>
                    </a:p>
                  </a:txBody>
                  <a:tcPr>
                    <a:solidFill>
                      <a:schemeClr val="accent4">
                        <a:lumMod val="20000"/>
                        <a:lumOff val="80000"/>
                      </a:schemeClr>
                    </a:solidFill>
                  </a:tcPr>
                </a:tc>
                <a:tc>
                  <a:txBody>
                    <a:bodyPr/>
                    <a:lstStyle/>
                    <a:p>
                      <a:r>
                        <a:rPr lang="ru-RU" sz="1400" dirty="0" smtClean="0"/>
                        <a:t>24 117,0</a:t>
                      </a:r>
                      <a:endParaRPr lang="ru-RU" sz="1400" dirty="0"/>
                    </a:p>
                  </a:txBody>
                  <a:tcPr>
                    <a:solidFill>
                      <a:schemeClr val="accent4">
                        <a:lumMod val="20000"/>
                        <a:lumOff val="80000"/>
                      </a:schemeClr>
                    </a:solidFill>
                  </a:tcPr>
                </a:tc>
                <a:tc>
                  <a:txBody>
                    <a:bodyPr/>
                    <a:lstStyle/>
                    <a:p>
                      <a:r>
                        <a:rPr lang="ru-RU" sz="1400" dirty="0" smtClean="0"/>
                        <a:t>24 042</a:t>
                      </a:r>
                      <a:endParaRPr lang="ru-RU" sz="1400" dirty="0"/>
                    </a:p>
                  </a:txBody>
                  <a:tcPr>
                    <a:solidFill>
                      <a:schemeClr val="accent4">
                        <a:lumMod val="20000"/>
                        <a:lumOff val="80000"/>
                      </a:schemeClr>
                    </a:solidFill>
                  </a:tcPr>
                </a:tc>
                <a:tc>
                  <a:txBody>
                    <a:bodyPr/>
                    <a:lstStyle/>
                    <a:p>
                      <a:r>
                        <a:rPr lang="ru-RU" sz="1400" dirty="0" smtClean="0"/>
                        <a:t>18 059</a:t>
                      </a:r>
                      <a:endParaRPr lang="ru-RU" sz="1400" dirty="0"/>
                    </a:p>
                  </a:txBody>
                  <a:tcPr>
                    <a:solidFill>
                      <a:schemeClr val="accent4">
                        <a:lumMod val="20000"/>
                        <a:lumOff val="80000"/>
                      </a:schemeClr>
                    </a:solidFill>
                  </a:tcPr>
                </a:tc>
                <a:extLst>
                  <a:ext uri="{0D108BD9-81ED-4DB2-BD59-A6C34878D82A}">
                    <a16:rowId xmlns:a16="http://schemas.microsoft.com/office/drawing/2014/main" val="10005"/>
                  </a:ext>
                </a:extLst>
              </a:tr>
            </a:tbl>
          </a:graphicData>
        </a:graphic>
      </p:graphicFrame>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950" y="298450"/>
            <a:ext cx="8819870" cy="923330"/>
          </a:xfrm>
          <a:prstGeom prst="rect">
            <a:avLst/>
          </a:prstGeom>
          <a:noFill/>
        </p:spPr>
        <p:txBody>
          <a:bodyPr wrap="square">
            <a:spAutoFit/>
          </a:bodyPr>
          <a:lstStyle/>
          <a:p>
            <a:pPr algn="ctr" eaLnBrk="1" hangingPunct="1">
              <a:defRPr/>
            </a:pPr>
            <a:r>
              <a:rPr lang="ru-RU" b="1" dirty="0">
                <a:solidFill>
                  <a:srgbClr val="FF0000"/>
                </a:solidFill>
                <a:latin typeface="Times New Roman" panose="02020603050405020304" pitchFamily="18" charset="0"/>
                <a:ea typeface="+mj-ea"/>
                <a:cs typeface="Times New Roman" panose="02020603050405020304" pitchFamily="18" charset="0"/>
              </a:rPr>
              <a:t>Информация об </a:t>
            </a:r>
            <a:r>
              <a:rPr lang="ru-RU" b="1" dirty="0" smtClean="0">
                <a:solidFill>
                  <a:srgbClr val="FF0000"/>
                </a:solidFill>
                <a:latin typeface="Times New Roman" panose="02020603050405020304" pitchFamily="18" charset="0"/>
                <a:ea typeface="+mj-ea"/>
                <a:cs typeface="Times New Roman" panose="02020603050405020304" pitchFamily="18" charset="0"/>
              </a:rPr>
              <a:t>удельном объеме </a:t>
            </a:r>
            <a:r>
              <a:rPr lang="ru-RU" b="1" dirty="0">
                <a:solidFill>
                  <a:srgbClr val="FF0000"/>
                </a:solidFill>
                <a:latin typeface="Times New Roman" panose="02020603050405020304" pitchFamily="18" charset="0"/>
                <a:ea typeface="+mj-ea"/>
                <a:cs typeface="Times New Roman" panose="02020603050405020304" pitchFamily="18" charset="0"/>
              </a:rPr>
              <a:t>налоговых и неналоговых доходов бюджета городского округа </a:t>
            </a:r>
            <a:r>
              <a:rPr lang="ru-RU" b="1" dirty="0" smtClean="0">
                <a:solidFill>
                  <a:srgbClr val="FF0000"/>
                </a:solidFill>
                <a:latin typeface="Times New Roman" panose="02020603050405020304" pitchFamily="18" charset="0"/>
                <a:ea typeface="+mj-ea"/>
                <a:cs typeface="Times New Roman" panose="02020603050405020304" pitchFamily="18" charset="0"/>
              </a:rPr>
              <a:t>Лотошино в расчете на </a:t>
            </a:r>
            <a:r>
              <a:rPr lang="ru-RU" b="1" dirty="0">
                <a:solidFill>
                  <a:srgbClr val="FF0000"/>
                </a:solidFill>
                <a:latin typeface="Times New Roman" panose="02020603050405020304" pitchFamily="18" charset="0"/>
                <a:ea typeface="+mj-ea"/>
                <a:cs typeface="Times New Roman" panose="02020603050405020304" pitchFamily="18" charset="0"/>
              </a:rPr>
              <a:t>душу населения в сравнении с другими городскими округами </a:t>
            </a:r>
            <a:r>
              <a:rPr lang="ru-RU" b="1" dirty="0" smtClean="0">
                <a:solidFill>
                  <a:srgbClr val="FF0000"/>
                </a:solidFill>
                <a:latin typeface="Times New Roman" panose="02020603050405020304" pitchFamily="18" charset="0"/>
                <a:ea typeface="+mj-ea"/>
                <a:cs typeface="Times New Roman" panose="02020603050405020304" pitchFamily="18" charset="0"/>
              </a:rPr>
              <a:t>Московской </a:t>
            </a:r>
            <a:r>
              <a:rPr lang="ru-RU" b="1" dirty="0">
                <a:solidFill>
                  <a:srgbClr val="FF0000"/>
                </a:solidFill>
                <a:latin typeface="Times New Roman" panose="02020603050405020304" pitchFamily="18" charset="0"/>
                <a:ea typeface="+mj-ea"/>
                <a:cs typeface="Times New Roman" panose="02020603050405020304" pitchFamily="18" charset="0"/>
              </a:rPr>
              <a:t>области (по состоянию на </a:t>
            </a:r>
            <a:r>
              <a:rPr lang="ru-RU" b="1" dirty="0" smtClean="0">
                <a:solidFill>
                  <a:srgbClr val="FF0000"/>
                </a:solidFill>
                <a:latin typeface="Times New Roman" panose="02020603050405020304" pitchFamily="18" charset="0"/>
                <a:ea typeface="+mj-ea"/>
                <a:cs typeface="Times New Roman" panose="02020603050405020304" pitchFamily="18" charset="0"/>
              </a:rPr>
              <a:t>01.01.2023 </a:t>
            </a:r>
            <a:r>
              <a:rPr lang="ru-RU" b="1" dirty="0">
                <a:solidFill>
                  <a:srgbClr val="FF0000"/>
                </a:solidFill>
                <a:latin typeface="Times New Roman" panose="02020603050405020304" pitchFamily="18" charset="0"/>
                <a:ea typeface="+mj-ea"/>
                <a:cs typeface="Times New Roman" panose="02020603050405020304" pitchFamily="18" charset="0"/>
              </a:rPr>
              <a:t>года)</a:t>
            </a:r>
          </a:p>
        </p:txBody>
      </p:sp>
      <p:graphicFrame>
        <p:nvGraphicFramePr>
          <p:cNvPr id="7" name="Таблица 6"/>
          <p:cNvGraphicFramePr>
            <a:graphicFrameLocks noGrp="1"/>
          </p:cNvGraphicFramePr>
          <p:nvPr>
            <p:extLst>
              <p:ext uri="{D42A27DB-BD31-4B8C-83A1-F6EECF244321}">
                <p14:modId xmlns:p14="http://schemas.microsoft.com/office/powerpoint/2010/main" val="3650005455"/>
              </p:ext>
            </p:extLst>
          </p:nvPr>
        </p:nvGraphicFramePr>
        <p:xfrm>
          <a:off x="251520" y="1831617"/>
          <a:ext cx="8784976" cy="4603428"/>
        </p:xfrm>
        <a:graphic>
          <a:graphicData uri="http://schemas.openxmlformats.org/drawingml/2006/table">
            <a:tbl>
              <a:tblPr firstRow="1" bandRow="1">
                <a:effectLst>
                  <a:outerShdw blurRad="50800" dist="50800" dir="5400000" algn="ctr" rotWithShape="0">
                    <a:schemeClr val="bg1"/>
                  </a:outerShdw>
                </a:effectLst>
                <a:tableStyleId>{F5AB1C69-6EDB-4FF4-983F-18BD219EF322}</a:tableStyleId>
              </a:tblPr>
              <a:tblGrid>
                <a:gridCol w="2143140">
                  <a:extLst>
                    <a:ext uri="{9D8B030D-6E8A-4147-A177-3AD203B41FA5}">
                      <a16:colId xmlns:a16="http://schemas.microsoft.com/office/drawing/2014/main" val="20000"/>
                    </a:ext>
                  </a:extLst>
                </a:gridCol>
                <a:gridCol w="1185230">
                  <a:extLst>
                    <a:ext uri="{9D8B030D-6E8A-4147-A177-3AD203B41FA5}">
                      <a16:colId xmlns:a16="http://schemas.microsoft.com/office/drawing/2014/main" val="20001"/>
                    </a:ext>
                  </a:extLst>
                </a:gridCol>
                <a:gridCol w="1322813">
                  <a:extLst>
                    <a:ext uri="{9D8B030D-6E8A-4147-A177-3AD203B41FA5}">
                      <a16:colId xmlns:a16="http://schemas.microsoft.com/office/drawing/2014/main" val="20002"/>
                    </a:ext>
                  </a:extLst>
                </a:gridCol>
                <a:gridCol w="1240138">
                  <a:extLst>
                    <a:ext uri="{9D8B030D-6E8A-4147-A177-3AD203B41FA5}">
                      <a16:colId xmlns:a16="http://schemas.microsoft.com/office/drawing/2014/main" val="20003"/>
                    </a:ext>
                  </a:extLst>
                </a:gridCol>
                <a:gridCol w="941439">
                  <a:extLst>
                    <a:ext uri="{9D8B030D-6E8A-4147-A177-3AD203B41FA5}">
                      <a16:colId xmlns:a16="http://schemas.microsoft.com/office/drawing/2014/main" val="20004"/>
                    </a:ext>
                  </a:extLst>
                </a:gridCol>
                <a:gridCol w="976109">
                  <a:extLst>
                    <a:ext uri="{9D8B030D-6E8A-4147-A177-3AD203B41FA5}">
                      <a16:colId xmlns:a16="http://schemas.microsoft.com/office/drawing/2014/main" val="20005"/>
                    </a:ext>
                  </a:extLst>
                </a:gridCol>
                <a:gridCol w="976107">
                  <a:extLst>
                    <a:ext uri="{9D8B030D-6E8A-4147-A177-3AD203B41FA5}">
                      <a16:colId xmlns:a16="http://schemas.microsoft.com/office/drawing/2014/main" val="20006"/>
                    </a:ext>
                  </a:extLst>
                </a:gridCol>
              </a:tblGrid>
              <a:tr h="501937">
                <a:tc rowSpan="2">
                  <a:txBody>
                    <a:bodyPr/>
                    <a:lstStyle/>
                    <a:p>
                      <a:pPr marL="0" algn="ctr" defTabSz="457200" rtl="0" eaLnBrk="1" latinLnBrk="0" hangingPunct="1">
                        <a:spcAft>
                          <a:spcPts val="0"/>
                        </a:spcAft>
                      </a:pPr>
                      <a:r>
                        <a:rPr kumimoji="0" lang="ru-RU" sz="1200" b="0" kern="1200" dirty="0" smtClean="0">
                          <a:solidFill>
                            <a:schemeClr val="tx1"/>
                          </a:solidFill>
                          <a:latin typeface="Times New Roman" pitchFamily="18" charset="0"/>
                          <a:ea typeface="+mn-ea"/>
                          <a:cs typeface="Times New Roman" pitchFamily="18" charset="0"/>
                        </a:rPr>
                        <a:t>Виды доходов</a:t>
                      </a:r>
                      <a:endParaRPr kumimoji="0" lang="ru-RU" sz="1200" b="0" kern="1200" dirty="0">
                        <a:solidFill>
                          <a:schemeClr val="tx1"/>
                        </a:solidFill>
                        <a:latin typeface="Times New Roman" pitchFamily="18" charset="0"/>
                        <a:ea typeface="+mn-ea"/>
                        <a:cs typeface="Times New Roman" pitchFamily="18" charset="0"/>
                      </a:endParaRPr>
                    </a:p>
                  </a:txBody>
                  <a:tcPr marL="68580" marR="68580" marT="0" marB="0" anchor="ctr">
                    <a:solidFill>
                      <a:schemeClr val="accent4">
                        <a:lumMod val="40000"/>
                        <a:lumOff val="60000"/>
                      </a:schemeClr>
                    </a:solidFill>
                  </a:tcPr>
                </a:tc>
                <a:tc rowSpan="2">
                  <a:txBody>
                    <a:bodyPr/>
                    <a:lstStyle/>
                    <a:p>
                      <a:pPr marL="0" algn="ctr" defTabSz="457200" rtl="0" eaLnBrk="1" latinLnBrk="0" hangingPunct="1">
                        <a:spcAft>
                          <a:spcPts val="0"/>
                        </a:spcAft>
                      </a:pPr>
                      <a:r>
                        <a:rPr kumimoji="0" lang="ru-RU" sz="1200" b="0" kern="1200" dirty="0" smtClean="0">
                          <a:solidFill>
                            <a:schemeClr val="tx1"/>
                          </a:solidFill>
                          <a:latin typeface="Times New Roman" pitchFamily="18" charset="0"/>
                          <a:ea typeface="+mn-ea"/>
                          <a:cs typeface="Times New Roman" pitchFamily="18" charset="0"/>
                        </a:rPr>
                        <a:t>Городской округ Лотошино</a:t>
                      </a:r>
                      <a:endParaRPr kumimoji="0" lang="ru-RU" sz="1200" b="0" kern="1200" dirty="0">
                        <a:solidFill>
                          <a:schemeClr val="tx1"/>
                        </a:solidFill>
                        <a:latin typeface="Times New Roman" pitchFamily="18" charset="0"/>
                        <a:ea typeface="+mn-ea"/>
                        <a:cs typeface="Times New Roman" pitchFamily="18" charset="0"/>
                      </a:endParaRPr>
                    </a:p>
                  </a:txBody>
                  <a:tcPr marL="68580" marR="68580" marT="0" marB="0" anchor="ctr">
                    <a:solidFill>
                      <a:schemeClr val="accent4">
                        <a:lumMod val="40000"/>
                        <a:lumOff val="60000"/>
                      </a:schemeClr>
                    </a:solidFill>
                  </a:tcPr>
                </a:tc>
                <a:tc gridSpan="5">
                  <a:txBody>
                    <a:bodyPr/>
                    <a:lstStyle/>
                    <a:p>
                      <a:pPr marL="0" algn="ctr" defTabSz="457200" rtl="0" eaLnBrk="1" latinLnBrk="0" hangingPunct="1">
                        <a:spcAft>
                          <a:spcPts val="0"/>
                        </a:spcAft>
                      </a:pPr>
                      <a:r>
                        <a:rPr kumimoji="0" lang="ru-RU" sz="1200" b="0" kern="1200" dirty="0" smtClean="0">
                          <a:solidFill>
                            <a:schemeClr val="tx1"/>
                          </a:solidFill>
                          <a:latin typeface="Times New Roman" pitchFamily="18" charset="0"/>
                          <a:ea typeface="+mn-ea"/>
                          <a:cs typeface="Times New Roman" pitchFamily="18" charset="0"/>
                        </a:rPr>
                        <a:t>В сравнении с другими муниципальными образованиями Московской области</a:t>
                      </a:r>
                      <a:endParaRPr kumimoji="0" lang="ru-RU" sz="1200" b="0" kern="1200" dirty="0">
                        <a:solidFill>
                          <a:schemeClr val="tx1"/>
                        </a:solidFill>
                        <a:latin typeface="Times New Roman" pitchFamily="18" charset="0"/>
                        <a:ea typeface="+mn-ea"/>
                        <a:cs typeface="Times New Roman" pitchFamily="18" charset="0"/>
                      </a:endParaRPr>
                    </a:p>
                  </a:txBody>
                  <a:tcPr marL="68580" marR="68580" marT="0" marB="0" anchor="ctr">
                    <a:solidFill>
                      <a:schemeClr val="accent4">
                        <a:lumMod val="40000"/>
                        <a:lumOff val="60000"/>
                      </a:schemeClr>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861523">
                <a:tc vMerge="1">
                  <a:txBody>
                    <a:bodyPr/>
                    <a:lstStyle/>
                    <a:p>
                      <a:endParaRPr lang="ru-RU"/>
                    </a:p>
                  </a:txBody>
                  <a:tcPr/>
                </a:tc>
                <a:tc vMerge="1">
                  <a:txBody>
                    <a:bodyPr/>
                    <a:lstStyle/>
                    <a:p>
                      <a:endParaRPr lang="ru-RU"/>
                    </a:p>
                  </a:txBody>
                  <a:tcPr/>
                </a:tc>
                <a:tc>
                  <a:txBody>
                    <a:bodyPr/>
                    <a:lstStyle/>
                    <a:p>
                      <a:pPr marL="0" algn="ctr" defTabSz="457200" rtl="0" eaLnBrk="1" latinLnBrk="0" hangingPunct="1">
                        <a:spcAft>
                          <a:spcPts val="0"/>
                        </a:spcAft>
                      </a:pPr>
                      <a:r>
                        <a:rPr kumimoji="0" lang="ru-RU" sz="1200" b="0" kern="1200" dirty="0" smtClean="0">
                          <a:solidFill>
                            <a:schemeClr val="tx1"/>
                          </a:solidFill>
                          <a:latin typeface="Times New Roman" pitchFamily="18" charset="0"/>
                          <a:ea typeface="+mn-ea"/>
                          <a:cs typeface="Times New Roman" pitchFamily="18" charset="0"/>
                        </a:rPr>
                        <a:t>Волоколамский городской округ</a:t>
                      </a:r>
                      <a:endParaRPr kumimoji="0" lang="ru-RU" sz="1200" b="0" kern="1200" dirty="0">
                        <a:solidFill>
                          <a:schemeClr val="tx1"/>
                        </a:solidFill>
                        <a:latin typeface="Times New Roman" pitchFamily="18" charset="0"/>
                        <a:ea typeface="+mn-ea"/>
                        <a:cs typeface="Times New Roman" pitchFamily="18" charset="0"/>
                      </a:endParaRPr>
                    </a:p>
                  </a:txBody>
                  <a:tcPr marL="68580" marR="68580" marT="0" marB="0" anchor="ctr">
                    <a:solidFill>
                      <a:schemeClr val="accent4">
                        <a:lumMod val="40000"/>
                        <a:lumOff val="60000"/>
                      </a:schemeClr>
                    </a:solidFill>
                  </a:tcPr>
                </a:tc>
                <a:tc>
                  <a:txBody>
                    <a:bodyPr/>
                    <a:lstStyle/>
                    <a:p>
                      <a:pPr marL="0" algn="ctr" defTabSz="457200" rtl="0" eaLnBrk="1" latinLnBrk="0" hangingPunct="1">
                        <a:spcAft>
                          <a:spcPts val="0"/>
                        </a:spcAft>
                      </a:pPr>
                      <a:r>
                        <a:rPr kumimoji="0" lang="ru-RU" sz="1200" b="0" kern="1200" dirty="0" smtClean="0">
                          <a:solidFill>
                            <a:schemeClr val="tx1"/>
                          </a:solidFill>
                          <a:latin typeface="Times New Roman" pitchFamily="18" charset="0"/>
                          <a:ea typeface="+mn-ea"/>
                          <a:cs typeface="Times New Roman" pitchFamily="18" charset="0"/>
                        </a:rPr>
                        <a:t>Городской округ Электрогорск</a:t>
                      </a:r>
                      <a:endParaRPr kumimoji="0" lang="ru-RU" sz="1200" b="0" kern="1200" dirty="0">
                        <a:solidFill>
                          <a:schemeClr val="tx1"/>
                        </a:solidFill>
                        <a:latin typeface="Times New Roman" pitchFamily="18" charset="0"/>
                        <a:ea typeface="+mn-ea"/>
                        <a:cs typeface="Times New Roman" pitchFamily="18" charset="0"/>
                      </a:endParaRPr>
                    </a:p>
                  </a:txBody>
                  <a:tcPr marL="68580" marR="68580" marT="0" marB="0" anchor="ctr">
                    <a:solidFill>
                      <a:schemeClr val="accent4">
                        <a:lumMod val="40000"/>
                        <a:lumOff val="60000"/>
                      </a:schemeClr>
                    </a:solidFill>
                  </a:tcPr>
                </a:tc>
                <a:tc>
                  <a:txBody>
                    <a:bodyPr/>
                    <a:lstStyle/>
                    <a:p>
                      <a:pPr marL="0" algn="ctr" defTabSz="457200" rtl="0" eaLnBrk="1" latinLnBrk="0" hangingPunct="1">
                        <a:spcAft>
                          <a:spcPts val="0"/>
                        </a:spcAft>
                      </a:pPr>
                      <a:r>
                        <a:rPr kumimoji="0" lang="ru-RU" sz="1200" b="0" kern="1200" dirty="0" smtClean="0">
                          <a:solidFill>
                            <a:schemeClr val="tx1"/>
                          </a:solidFill>
                          <a:latin typeface="Times New Roman" pitchFamily="18" charset="0"/>
                          <a:ea typeface="+mn-ea"/>
                          <a:cs typeface="Times New Roman" pitchFamily="18" charset="0"/>
                        </a:rPr>
                        <a:t>Городской округ Шаховская</a:t>
                      </a:r>
                      <a:endParaRPr kumimoji="0" lang="ru-RU" sz="1200" b="0" kern="1200" dirty="0">
                        <a:solidFill>
                          <a:schemeClr val="tx1"/>
                        </a:solidFill>
                        <a:latin typeface="Times New Roman" pitchFamily="18" charset="0"/>
                        <a:ea typeface="+mn-ea"/>
                        <a:cs typeface="Times New Roman" pitchFamily="18" charset="0"/>
                      </a:endParaRPr>
                    </a:p>
                  </a:txBody>
                  <a:tcPr marL="68580" marR="68580" marT="0" marB="0" anchor="ctr">
                    <a:solidFill>
                      <a:schemeClr val="accent4">
                        <a:lumMod val="40000"/>
                        <a:lumOff val="60000"/>
                      </a:schemeClr>
                    </a:solidFill>
                  </a:tcPr>
                </a:tc>
                <a:tc>
                  <a:txBody>
                    <a:bodyPr/>
                    <a:lstStyle/>
                    <a:p>
                      <a:pPr marL="0" algn="ctr" defTabSz="457200" rtl="0" eaLnBrk="1" latinLnBrk="0" hangingPunct="1">
                        <a:spcAft>
                          <a:spcPts val="0"/>
                        </a:spcAft>
                      </a:pPr>
                      <a:r>
                        <a:rPr kumimoji="0" lang="ru-RU" sz="1200" b="0" kern="1200" dirty="0" smtClean="0">
                          <a:solidFill>
                            <a:schemeClr val="tx1"/>
                          </a:solidFill>
                          <a:latin typeface="Times New Roman" pitchFamily="18" charset="0"/>
                          <a:ea typeface="+mn-ea"/>
                          <a:cs typeface="Times New Roman" pitchFamily="18" charset="0"/>
                        </a:rPr>
                        <a:t>Городской округ </a:t>
                      </a:r>
                      <a:r>
                        <a:rPr kumimoji="0" lang="ru-RU" sz="1200" b="0" kern="1200" dirty="0" err="1" smtClean="0">
                          <a:solidFill>
                            <a:schemeClr val="tx1"/>
                          </a:solidFill>
                          <a:latin typeface="Times New Roman" pitchFamily="18" charset="0"/>
                          <a:ea typeface="+mn-ea"/>
                          <a:cs typeface="Times New Roman" pitchFamily="18" charset="0"/>
                        </a:rPr>
                        <a:t>Балашиха</a:t>
                      </a:r>
                      <a:endParaRPr kumimoji="0" lang="ru-RU" sz="1200" b="0" kern="1200" dirty="0">
                        <a:solidFill>
                          <a:schemeClr val="tx1"/>
                        </a:solidFill>
                        <a:latin typeface="Times New Roman" pitchFamily="18" charset="0"/>
                        <a:ea typeface="+mn-ea"/>
                        <a:cs typeface="Times New Roman" pitchFamily="18" charset="0"/>
                      </a:endParaRPr>
                    </a:p>
                  </a:txBody>
                  <a:tcPr marL="68580" marR="68580" marT="0" marB="0" anchor="ctr">
                    <a:solidFill>
                      <a:schemeClr val="accent4">
                        <a:lumMod val="40000"/>
                        <a:lumOff val="60000"/>
                      </a:schemeClr>
                    </a:solidFill>
                  </a:tcPr>
                </a:tc>
                <a:tc>
                  <a:txBody>
                    <a:bodyPr/>
                    <a:lstStyle/>
                    <a:p>
                      <a:pPr marL="0" algn="ctr" rtl="0" eaLnBrk="1" latinLnBrk="0" hangingPunct="1">
                        <a:spcAft>
                          <a:spcPts val="0"/>
                        </a:spcAft>
                      </a:pPr>
                      <a:r>
                        <a:rPr kumimoji="0" lang="ru-RU" sz="1200" b="0" kern="1200" dirty="0" smtClean="0">
                          <a:solidFill>
                            <a:schemeClr val="tx1"/>
                          </a:solidFill>
                          <a:latin typeface="Times New Roman" pitchFamily="18" charset="0"/>
                          <a:ea typeface="+mn-ea"/>
                          <a:cs typeface="Times New Roman" pitchFamily="18" charset="0"/>
                        </a:rPr>
                        <a:t>Городской округ Красногорск</a:t>
                      </a:r>
                      <a:endParaRPr kumimoji="0" lang="ru-RU" sz="1200" b="0" kern="1200" dirty="0">
                        <a:solidFill>
                          <a:schemeClr val="tx1"/>
                        </a:solidFill>
                        <a:latin typeface="Times New Roman" pitchFamily="18" charset="0"/>
                        <a:ea typeface="+mn-ea"/>
                        <a:cs typeface="Times New Roman" pitchFamily="18" charset="0"/>
                      </a:endParaRPr>
                    </a:p>
                  </a:txBody>
                  <a:tcPr marL="68580" marR="68580" marT="0" marB="0" anchor="ctr">
                    <a:solidFill>
                      <a:schemeClr val="accent4">
                        <a:lumMod val="40000"/>
                        <a:lumOff val="60000"/>
                      </a:schemeClr>
                    </a:solidFill>
                  </a:tcPr>
                </a:tc>
                <a:extLst>
                  <a:ext uri="{0D108BD9-81ED-4DB2-BD59-A6C34878D82A}">
                    <a16:rowId xmlns:a16="http://schemas.microsoft.com/office/drawing/2014/main" val="10001"/>
                  </a:ext>
                </a:extLst>
              </a:tr>
              <a:tr h="711092">
                <a:tc>
                  <a:txBody>
                    <a:bodyPr/>
                    <a:lstStyle/>
                    <a:p>
                      <a:pPr algn="just">
                        <a:spcAft>
                          <a:spcPts val="0"/>
                        </a:spcAft>
                      </a:pPr>
                      <a:r>
                        <a:rPr lang="ru-RU" sz="1200" baseline="0" dirty="0" smtClean="0">
                          <a:solidFill>
                            <a:schemeClr val="tx1"/>
                          </a:solidFill>
                          <a:latin typeface="Times New Roman" panose="02020603050405020304" pitchFamily="18" charset="0"/>
                        </a:rPr>
                        <a:t>Налоговые и неналоговые доходы, тыс. рублей**</a:t>
                      </a:r>
                      <a:endParaRPr lang="ru-RU" sz="1200" baseline="0" dirty="0">
                        <a:solidFill>
                          <a:schemeClr val="tx1"/>
                        </a:solidFill>
                        <a:latin typeface="Times New Roman" panose="02020603050405020304" pitchFamily="18" charset="0"/>
                        <a:ea typeface="Times New Roman"/>
                        <a:cs typeface="Times New Roman"/>
                      </a:endParaRPr>
                    </a:p>
                  </a:txBody>
                  <a:tcPr marL="68580" marR="68580" marT="0" marB="0" anchor="ctr">
                    <a:solidFill>
                      <a:schemeClr val="accent4">
                        <a:lumMod val="20000"/>
                        <a:lumOff val="80000"/>
                      </a:schemeClr>
                    </a:solidFill>
                  </a:tcPr>
                </a:tc>
                <a:tc>
                  <a:txBody>
                    <a:bodyPr/>
                    <a:lstStyle/>
                    <a:p>
                      <a:pPr algn="ctr">
                        <a:spcAft>
                          <a:spcPts val="0"/>
                        </a:spcAft>
                      </a:pPr>
                      <a:r>
                        <a:rPr lang="ru-RU" sz="1200" dirty="0" smtClean="0">
                          <a:solidFill>
                            <a:schemeClr val="tx1"/>
                          </a:solidFill>
                          <a:latin typeface="Times New Roman"/>
                          <a:ea typeface="Times New Roman"/>
                          <a:cs typeface="Times New Roman"/>
                        </a:rPr>
                        <a:t>395 830</a:t>
                      </a:r>
                      <a:endParaRPr lang="ru-RU" sz="1200" dirty="0">
                        <a:solidFill>
                          <a:schemeClr val="tx1"/>
                        </a:solidFill>
                        <a:latin typeface="Times New Roman"/>
                        <a:ea typeface="Times New Roman"/>
                        <a:cs typeface="Times New Roman"/>
                      </a:endParaRPr>
                    </a:p>
                  </a:txBody>
                  <a:tcPr marL="68580" marR="68580" marT="0" marB="0" anchor="ctr">
                    <a:solidFill>
                      <a:schemeClr val="accent4">
                        <a:lumMod val="20000"/>
                        <a:lumOff val="80000"/>
                      </a:schemeClr>
                    </a:solidFill>
                  </a:tcPr>
                </a:tc>
                <a:tc>
                  <a:txBody>
                    <a:bodyPr/>
                    <a:lstStyle/>
                    <a:p>
                      <a:pPr algn="ctr">
                        <a:spcAft>
                          <a:spcPts val="0"/>
                        </a:spcAft>
                      </a:pPr>
                      <a:r>
                        <a:rPr lang="ru-RU" sz="1200" dirty="0" smtClean="0">
                          <a:solidFill>
                            <a:schemeClr val="tx1"/>
                          </a:solidFill>
                          <a:latin typeface="Times New Roman"/>
                          <a:ea typeface="Times New Roman"/>
                          <a:cs typeface="Times New Roman"/>
                        </a:rPr>
                        <a:t>1 928 750</a:t>
                      </a:r>
                      <a:endParaRPr lang="ru-RU" sz="1200" dirty="0">
                        <a:solidFill>
                          <a:schemeClr val="tx1"/>
                        </a:solidFill>
                        <a:latin typeface="Times New Roman"/>
                        <a:ea typeface="Times New Roman"/>
                        <a:cs typeface="Times New Roman"/>
                      </a:endParaRPr>
                    </a:p>
                  </a:txBody>
                  <a:tcPr marL="68580" marR="68580" marT="0" marB="0" anchor="ctr">
                    <a:solidFill>
                      <a:schemeClr val="accent4">
                        <a:lumMod val="20000"/>
                        <a:lumOff val="80000"/>
                      </a:schemeClr>
                    </a:solidFill>
                  </a:tcPr>
                </a:tc>
                <a:tc>
                  <a:txBody>
                    <a:bodyPr/>
                    <a:lstStyle/>
                    <a:p>
                      <a:pPr algn="ctr">
                        <a:spcAft>
                          <a:spcPts val="0"/>
                        </a:spcAft>
                      </a:pPr>
                      <a:r>
                        <a:rPr lang="ru-RU" sz="1200" dirty="0" smtClean="0">
                          <a:solidFill>
                            <a:schemeClr val="tx1"/>
                          </a:solidFill>
                          <a:latin typeface="Times New Roman"/>
                          <a:ea typeface="Times New Roman"/>
                          <a:cs typeface="Times New Roman"/>
                        </a:rPr>
                        <a:t>666 280</a:t>
                      </a:r>
                      <a:endParaRPr lang="ru-RU" sz="1200" dirty="0">
                        <a:solidFill>
                          <a:schemeClr val="tx1"/>
                        </a:solidFill>
                        <a:latin typeface="Times New Roman"/>
                        <a:ea typeface="Times New Roman"/>
                        <a:cs typeface="Times New Roman"/>
                      </a:endParaRPr>
                    </a:p>
                  </a:txBody>
                  <a:tcPr marL="68580" marR="68580" marT="0" marB="0" anchor="ctr">
                    <a:solidFill>
                      <a:schemeClr val="accent4">
                        <a:lumMod val="20000"/>
                        <a:lumOff val="80000"/>
                      </a:schemeClr>
                    </a:solidFill>
                  </a:tcPr>
                </a:tc>
                <a:tc>
                  <a:txBody>
                    <a:bodyPr/>
                    <a:lstStyle/>
                    <a:p>
                      <a:pPr algn="ctr">
                        <a:spcAft>
                          <a:spcPts val="0"/>
                        </a:spcAft>
                      </a:pPr>
                      <a:r>
                        <a:rPr lang="ru-RU" sz="1200" dirty="0" smtClean="0">
                          <a:solidFill>
                            <a:schemeClr val="tx1"/>
                          </a:solidFill>
                          <a:latin typeface="Times New Roman"/>
                          <a:ea typeface="Times New Roman"/>
                          <a:cs typeface="Times New Roman"/>
                        </a:rPr>
                        <a:t>1 192 930</a:t>
                      </a:r>
                      <a:endParaRPr lang="ru-RU" sz="1200" dirty="0">
                        <a:solidFill>
                          <a:schemeClr val="tx1"/>
                        </a:solidFill>
                        <a:latin typeface="Times New Roman"/>
                        <a:ea typeface="Times New Roman"/>
                        <a:cs typeface="Times New Roman"/>
                      </a:endParaRPr>
                    </a:p>
                  </a:txBody>
                  <a:tcPr marL="68580" marR="68580" marT="0" marB="0" anchor="ctr">
                    <a:solidFill>
                      <a:schemeClr val="accent4">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Times New Roman"/>
                          <a:ea typeface="Times New Roman"/>
                          <a:cs typeface="Times New Roman"/>
                        </a:rPr>
                        <a:t>8 063 060</a:t>
                      </a:r>
                    </a:p>
                  </a:txBody>
                  <a:tcPr marL="68580" marR="68580" marT="0" marB="0" anchor="ctr">
                    <a:solidFill>
                      <a:schemeClr val="accent4">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Times New Roman"/>
                          <a:ea typeface="Times New Roman"/>
                          <a:cs typeface="Times New Roman"/>
                        </a:rPr>
                        <a:t>10 859</a:t>
                      </a:r>
                      <a:r>
                        <a:rPr kumimoji="0" lang="ru-RU" sz="1200" kern="1200" baseline="0" dirty="0" smtClean="0">
                          <a:solidFill>
                            <a:schemeClr val="tx1"/>
                          </a:solidFill>
                          <a:latin typeface="Times New Roman"/>
                          <a:ea typeface="Times New Roman"/>
                          <a:cs typeface="Times New Roman"/>
                        </a:rPr>
                        <a:t> 350</a:t>
                      </a:r>
                      <a:endParaRPr kumimoji="0" lang="ru-RU" sz="1200" kern="1200" dirty="0" smtClean="0">
                        <a:solidFill>
                          <a:schemeClr val="tx1"/>
                        </a:solidFill>
                        <a:latin typeface="Times New Roman"/>
                        <a:ea typeface="Times New Roman"/>
                        <a:cs typeface="Times New Roman"/>
                      </a:endParaRPr>
                    </a:p>
                  </a:txBody>
                  <a:tcPr marL="68580" marR="68580" marT="0" marB="0" anchor="ctr">
                    <a:solidFill>
                      <a:schemeClr val="accent4">
                        <a:lumMod val="20000"/>
                        <a:lumOff val="80000"/>
                      </a:schemeClr>
                    </a:solidFill>
                  </a:tcPr>
                </a:tc>
                <a:extLst>
                  <a:ext uri="{0D108BD9-81ED-4DB2-BD59-A6C34878D82A}">
                    <a16:rowId xmlns:a16="http://schemas.microsoft.com/office/drawing/2014/main" val="10002"/>
                  </a:ext>
                </a:extLst>
              </a:tr>
              <a:tr h="720080">
                <a:tc>
                  <a:txBody>
                    <a:bodyPr/>
                    <a:lstStyle/>
                    <a:p>
                      <a:pPr algn="just">
                        <a:spcAft>
                          <a:spcPts val="0"/>
                        </a:spcAft>
                      </a:pPr>
                      <a:r>
                        <a:rPr lang="ru-RU" sz="1200" i="1" baseline="0" dirty="0" smtClean="0">
                          <a:solidFill>
                            <a:schemeClr val="tx1"/>
                          </a:solidFill>
                          <a:latin typeface="Times New Roman" panose="02020603050405020304" pitchFamily="18" charset="0"/>
                        </a:rPr>
                        <a:t>Численность постоянного населения на 01 января 2023 года*</a:t>
                      </a:r>
                      <a:endParaRPr lang="ru-RU" sz="1200" i="1" baseline="0" dirty="0">
                        <a:solidFill>
                          <a:schemeClr val="tx1"/>
                        </a:solidFill>
                        <a:latin typeface="Times New Roman" panose="02020603050405020304" pitchFamily="18" charset="0"/>
                        <a:ea typeface="Times New Roman"/>
                        <a:cs typeface="Times New Roman"/>
                      </a:endParaRPr>
                    </a:p>
                  </a:txBody>
                  <a:tcPr marL="68580" marR="68580" marT="0" marB="0" anchor="ctr">
                    <a:solidFill>
                      <a:schemeClr val="accent4">
                        <a:lumMod val="40000"/>
                        <a:lumOff val="60000"/>
                      </a:schemeClr>
                    </a:solidFill>
                  </a:tcPr>
                </a:tc>
                <a:tc>
                  <a:txBody>
                    <a:bodyPr/>
                    <a:lstStyle/>
                    <a:p>
                      <a:pPr algn="ctr">
                        <a:spcAft>
                          <a:spcPts val="0"/>
                        </a:spcAft>
                      </a:pPr>
                      <a:r>
                        <a:rPr lang="ru-RU" sz="1200" i="1" dirty="0" smtClean="0">
                          <a:solidFill>
                            <a:schemeClr val="tx1"/>
                          </a:solidFill>
                          <a:latin typeface="Times New Roman"/>
                          <a:ea typeface="Times New Roman"/>
                          <a:cs typeface="Times New Roman"/>
                        </a:rPr>
                        <a:t>21 919</a:t>
                      </a:r>
                      <a:endParaRPr lang="ru-RU" sz="1200" i="1" dirty="0">
                        <a:solidFill>
                          <a:schemeClr val="tx1"/>
                        </a:solidFill>
                        <a:latin typeface="Times New Roman"/>
                        <a:ea typeface="Times New Roman"/>
                        <a:cs typeface="Times New Roman"/>
                      </a:endParaRPr>
                    </a:p>
                  </a:txBody>
                  <a:tcPr marL="68580" marR="68580" marT="0" marB="0" anchor="ctr">
                    <a:solidFill>
                      <a:schemeClr val="accent4">
                        <a:lumMod val="40000"/>
                        <a:lumOff val="60000"/>
                      </a:schemeClr>
                    </a:solidFill>
                  </a:tcPr>
                </a:tc>
                <a:tc>
                  <a:txBody>
                    <a:bodyPr/>
                    <a:lstStyle/>
                    <a:p>
                      <a:pPr algn="ctr">
                        <a:spcAft>
                          <a:spcPts val="0"/>
                        </a:spcAft>
                      </a:pPr>
                      <a:r>
                        <a:rPr lang="ru-RU" sz="1200" i="1" dirty="0" smtClean="0">
                          <a:solidFill>
                            <a:schemeClr val="tx1"/>
                          </a:solidFill>
                          <a:latin typeface="Times New Roman"/>
                          <a:ea typeface="Times New Roman"/>
                          <a:cs typeface="Times New Roman"/>
                        </a:rPr>
                        <a:t>65 122</a:t>
                      </a:r>
                      <a:endParaRPr lang="ru-RU" sz="1200" i="1" dirty="0">
                        <a:solidFill>
                          <a:schemeClr val="tx1"/>
                        </a:solidFill>
                        <a:latin typeface="Times New Roman"/>
                        <a:ea typeface="Times New Roman"/>
                        <a:cs typeface="Times New Roman"/>
                      </a:endParaRPr>
                    </a:p>
                  </a:txBody>
                  <a:tcPr marL="68580" marR="68580" marT="0" marB="0" anchor="ctr">
                    <a:solidFill>
                      <a:schemeClr val="accent4">
                        <a:lumMod val="40000"/>
                        <a:lumOff val="60000"/>
                      </a:schemeClr>
                    </a:solidFill>
                  </a:tcPr>
                </a:tc>
                <a:tc>
                  <a:txBody>
                    <a:bodyPr/>
                    <a:lstStyle/>
                    <a:p>
                      <a:pPr algn="ctr">
                        <a:spcAft>
                          <a:spcPts val="0"/>
                        </a:spcAft>
                      </a:pPr>
                      <a:r>
                        <a:rPr lang="ru-RU" sz="1200" i="1" dirty="0" smtClean="0">
                          <a:solidFill>
                            <a:schemeClr val="tx1"/>
                          </a:solidFill>
                          <a:latin typeface="Times New Roman"/>
                          <a:ea typeface="Times New Roman"/>
                          <a:cs typeface="Times New Roman"/>
                        </a:rPr>
                        <a:t>29 930</a:t>
                      </a:r>
                      <a:endParaRPr lang="ru-RU" sz="1200" i="1" dirty="0">
                        <a:solidFill>
                          <a:schemeClr val="tx1"/>
                        </a:solidFill>
                        <a:latin typeface="Times New Roman"/>
                        <a:ea typeface="Times New Roman"/>
                        <a:cs typeface="Times New Roman"/>
                      </a:endParaRPr>
                    </a:p>
                  </a:txBody>
                  <a:tcPr marL="68580" marR="68580" marT="0" marB="0" anchor="ctr">
                    <a:solidFill>
                      <a:schemeClr val="accent4">
                        <a:lumMod val="40000"/>
                        <a:lumOff val="60000"/>
                      </a:schemeClr>
                    </a:solidFill>
                  </a:tcPr>
                </a:tc>
                <a:tc>
                  <a:txBody>
                    <a:bodyPr/>
                    <a:lstStyle/>
                    <a:p>
                      <a:pPr algn="ctr">
                        <a:spcAft>
                          <a:spcPts val="0"/>
                        </a:spcAft>
                      </a:pPr>
                      <a:r>
                        <a:rPr lang="ru-RU" sz="1200" i="1" dirty="0" smtClean="0">
                          <a:solidFill>
                            <a:schemeClr val="tx1"/>
                          </a:solidFill>
                          <a:latin typeface="Times New Roman"/>
                          <a:ea typeface="Times New Roman"/>
                          <a:cs typeface="Times New Roman"/>
                        </a:rPr>
                        <a:t>29 700</a:t>
                      </a:r>
                      <a:endParaRPr lang="ru-RU" sz="1200" i="1" dirty="0">
                        <a:solidFill>
                          <a:schemeClr val="tx1"/>
                        </a:solidFill>
                        <a:latin typeface="Times New Roman"/>
                        <a:ea typeface="Times New Roman"/>
                        <a:cs typeface="Times New Roman"/>
                      </a:endParaRPr>
                    </a:p>
                  </a:txBody>
                  <a:tcPr marL="68580" marR="68580" marT="0" marB="0" anchor="ctr">
                    <a:solidFill>
                      <a:schemeClr val="accent4">
                        <a:lumMod val="40000"/>
                        <a:lumOff val="60000"/>
                      </a:schemeClr>
                    </a:solidFill>
                  </a:tcPr>
                </a:tc>
                <a:tc>
                  <a:txBody>
                    <a:bodyPr/>
                    <a:lstStyle/>
                    <a:p>
                      <a:pPr algn="ctr">
                        <a:spcAft>
                          <a:spcPts val="0"/>
                        </a:spcAft>
                      </a:pPr>
                      <a:r>
                        <a:rPr lang="ru-RU" sz="1200" i="1" dirty="0" smtClean="0">
                          <a:solidFill>
                            <a:schemeClr val="tx1"/>
                          </a:solidFill>
                          <a:latin typeface="Times New Roman"/>
                          <a:ea typeface="Times New Roman"/>
                          <a:cs typeface="Times New Roman"/>
                        </a:rPr>
                        <a:t>549 846</a:t>
                      </a:r>
                      <a:endParaRPr lang="ru-RU" sz="1200" i="1" dirty="0">
                        <a:solidFill>
                          <a:schemeClr val="tx1"/>
                        </a:solidFill>
                        <a:latin typeface="Times New Roman"/>
                        <a:ea typeface="Times New Roman"/>
                        <a:cs typeface="Times New Roman"/>
                      </a:endParaRPr>
                    </a:p>
                  </a:txBody>
                  <a:tcPr marL="68580" marR="68580" marT="0" marB="0" anchor="ctr">
                    <a:solidFill>
                      <a:schemeClr val="accent4">
                        <a:lumMod val="40000"/>
                        <a:lumOff val="60000"/>
                      </a:schemeClr>
                    </a:solidFill>
                  </a:tcPr>
                </a:tc>
                <a:tc>
                  <a:txBody>
                    <a:bodyPr/>
                    <a:lstStyle/>
                    <a:p>
                      <a:pPr algn="ctr">
                        <a:spcAft>
                          <a:spcPts val="0"/>
                        </a:spcAft>
                      </a:pPr>
                      <a:r>
                        <a:rPr lang="ru-RU" sz="1200" i="1" dirty="0" smtClean="0">
                          <a:solidFill>
                            <a:schemeClr val="tx1"/>
                          </a:solidFill>
                          <a:latin typeface="Times New Roman"/>
                          <a:ea typeface="Times New Roman"/>
                          <a:cs typeface="Times New Roman"/>
                        </a:rPr>
                        <a:t>324 754</a:t>
                      </a:r>
                      <a:endParaRPr lang="ru-RU" sz="1200" i="1" dirty="0">
                        <a:solidFill>
                          <a:schemeClr val="tx1"/>
                        </a:solidFill>
                        <a:latin typeface="Times New Roman"/>
                        <a:ea typeface="Times New Roman"/>
                        <a:cs typeface="Times New Roman"/>
                      </a:endParaRPr>
                    </a:p>
                  </a:txBody>
                  <a:tcPr marL="68580" marR="68580" marT="0" marB="0" anchor="ctr">
                    <a:solidFill>
                      <a:schemeClr val="accent4">
                        <a:lumMod val="40000"/>
                        <a:lumOff val="60000"/>
                      </a:schemeClr>
                    </a:solidFill>
                  </a:tcPr>
                </a:tc>
                <a:extLst>
                  <a:ext uri="{0D108BD9-81ED-4DB2-BD59-A6C34878D82A}">
                    <a16:rowId xmlns:a16="http://schemas.microsoft.com/office/drawing/2014/main" val="10003"/>
                  </a:ext>
                </a:extLst>
              </a:tr>
              <a:tr h="72008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200" i="1" baseline="0" dirty="0" smtClean="0">
                          <a:solidFill>
                            <a:schemeClr val="tx1"/>
                          </a:solidFill>
                          <a:latin typeface="Times New Roman" panose="02020603050405020304" pitchFamily="18" charset="0"/>
                          <a:ea typeface="Times New Roman"/>
                          <a:cs typeface="Times New Roman"/>
                        </a:rPr>
                        <a:t>В расчете на 1 жителя, рублей</a:t>
                      </a:r>
                    </a:p>
                  </a:txBody>
                  <a:tcPr marL="68580" marR="68580" marT="0" marB="0" anchor="ctr">
                    <a:solidFill>
                      <a:schemeClr val="accent4">
                        <a:lumMod val="20000"/>
                        <a:lumOff val="80000"/>
                      </a:schemeClr>
                    </a:solidFill>
                  </a:tcPr>
                </a:tc>
                <a:tc>
                  <a:txBody>
                    <a:bodyPr/>
                    <a:lstStyle/>
                    <a:p>
                      <a:pPr algn="ctr">
                        <a:spcAft>
                          <a:spcPts val="0"/>
                        </a:spcAft>
                      </a:pPr>
                      <a:r>
                        <a:rPr lang="ru-RU" sz="1200" dirty="0" smtClean="0">
                          <a:solidFill>
                            <a:schemeClr val="tx1"/>
                          </a:solidFill>
                          <a:latin typeface="Times New Roman"/>
                          <a:ea typeface="Times New Roman"/>
                          <a:cs typeface="Times New Roman"/>
                        </a:rPr>
                        <a:t>18 058,8</a:t>
                      </a:r>
                      <a:endParaRPr lang="ru-RU" sz="1200" dirty="0">
                        <a:solidFill>
                          <a:schemeClr val="tx1"/>
                        </a:solidFill>
                        <a:latin typeface="Times New Roman"/>
                        <a:ea typeface="Times New Roman"/>
                        <a:cs typeface="Times New Roman"/>
                      </a:endParaRPr>
                    </a:p>
                  </a:txBody>
                  <a:tcPr marL="68580" marR="68580" marT="0" marB="0" anchor="ctr">
                    <a:solidFill>
                      <a:schemeClr val="accent4">
                        <a:lumMod val="20000"/>
                        <a:lumOff val="80000"/>
                      </a:schemeClr>
                    </a:solidFill>
                  </a:tcPr>
                </a:tc>
                <a:tc>
                  <a:txBody>
                    <a:bodyPr/>
                    <a:lstStyle/>
                    <a:p>
                      <a:pPr algn="ctr">
                        <a:spcAft>
                          <a:spcPts val="0"/>
                        </a:spcAft>
                      </a:pPr>
                      <a:r>
                        <a:rPr lang="ru-RU" sz="1200" dirty="0" smtClean="0">
                          <a:solidFill>
                            <a:schemeClr val="tx1"/>
                          </a:solidFill>
                          <a:latin typeface="Times New Roman"/>
                          <a:ea typeface="Times New Roman"/>
                          <a:cs typeface="Times New Roman"/>
                        </a:rPr>
                        <a:t>29 617,5</a:t>
                      </a:r>
                      <a:endParaRPr lang="ru-RU" sz="1200" dirty="0">
                        <a:solidFill>
                          <a:schemeClr val="tx1"/>
                        </a:solidFill>
                        <a:latin typeface="Times New Roman"/>
                        <a:ea typeface="Times New Roman"/>
                        <a:cs typeface="Times New Roman"/>
                      </a:endParaRPr>
                    </a:p>
                  </a:txBody>
                  <a:tcPr marL="68580" marR="68580" marT="0" marB="0" anchor="ctr">
                    <a:solidFill>
                      <a:schemeClr val="accent4">
                        <a:lumMod val="20000"/>
                        <a:lumOff val="80000"/>
                      </a:schemeClr>
                    </a:solidFill>
                  </a:tcPr>
                </a:tc>
                <a:tc>
                  <a:txBody>
                    <a:bodyPr/>
                    <a:lstStyle/>
                    <a:p>
                      <a:pPr algn="ctr">
                        <a:spcAft>
                          <a:spcPts val="0"/>
                        </a:spcAft>
                      </a:pPr>
                      <a:r>
                        <a:rPr lang="ru-RU" sz="1200" dirty="0" smtClean="0">
                          <a:solidFill>
                            <a:schemeClr val="tx1"/>
                          </a:solidFill>
                          <a:latin typeface="Times New Roman"/>
                          <a:ea typeface="Times New Roman"/>
                          <a:cs typeface="Times New Roman"/>
                        </a:rPr>
                        <a:t>22 261,3</a:t>
                      </a:r>
                      <a:endParaRPr lang="ru-RU" sz="1200" dirty="0">
                        <a:solidFill>
                          <a:schemeClr val="tx1"/>
                        </a:solidFill>
                        <a:latin typeface="Times New Roman"/>
                        <a:ea typeface="Times New Roman"/>
                        <a:cs typeface="Times New Roman"/>
                      </a:endParaRPr>
                    </a:p>
                  </a:txBody>
                  <a:tcPr marL="68580" marR="68580" marT="0" marB="0" anchor="ctr">
                    <a:solidFill>
                      <a:schemeClr val="accent4">
                        <a:lumMod val="20000"/>
                        <a:lumOff val="80000"/>
                      </a:schemeClr>
                    </a:solidFill>
                  </a:tcPr>
                </a:tc>
                <a:tc>
                  <a:txBody>
                    <a:bodyPr/>
                    <a:lstStyle/>
                    <a:p>
                      <a:pPr algn="ctr">
                        <a:spcAft>
                          <a:spcPts val="0"/>
                        </a:spcAft>
                      </a:pPr>
                      <a:r>
                        <a:rPr lang="ru-RU" sz="1200" dirty="0" smtClean="0">
                          <a:solidFill>
                            <a:schemeClr val="tx1"/>
                          </a:solidFill>
                          <a:latin typeface="Times New Roman"/>
                          <a:ea typeface="Times New Roman"/>
                          <a:cs typeface="Times New Roman"/>
                        </a:rPr>
                        <a:t>40 166,0</a:t>
                      </a:r>
                      <a:endParaRPr lang="ru-RU" sz="1200" dirty="0">
                        <a:solidFill>
                          <a:schemeClr val="tx1"/>
                        </a:solidFill>
                        <a:latin typeface="Times New Roman"/>
                        <a:ea typeface="Times New Roman"/>
                        <a:cs typeface="Times New Roman"/>
                      </a:endParaRPr>
                    </a:p>
                  </a:txBody>
                  <a:tcPr marL="68580" marR="68580" marT="0" marB="0" anchor="ctr">
                    <a:solidFill>
                      <a:schemeClr val="accent4">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Times New Roman"/>
                          <a:ea typeface="Times New Roman"/>
                          <a:cs typeface="Times New Roman"/>
                        </a:rPr>
                        <a:t>14 664,2</a:t>
                      </a:r>
                    </a:p>
                  </a:txBody>
                  <a:tcPr marL="68580" marR="68580" marT="0" marB="0" anchor="ctr">
                    <a:solidFill>
                      <a:schemeClr val="accent4">
                        <a:lumMod val="20000"/>
                        <a:lumOff val="80000"/>
                      </a:schemeClr>
                    </a:solidFill>
                  </a:tcPr>
                </a:tc>
                <a:tc>
                  <a:txBody>
                    <a:bodyPr/>
                    <a:lstStyle/>
                    <a:p>
                      <a:pPr marL="0" algn="ctr" rtl="0" eaLnBrk="1" latinLnBrk="0" hangingPunct="1">
                        <a:spcAft>
                          <a:spcPts val="0"/>
                        </a:spcAft>
                      </a:pPr>
                      <a:r>
                        <a:rPr kumimoji="0" lang="ru-RU" sz="1200" kern="1200" dirty="0" smtClean="0">
                          <a:solidFill>
                            <a:schemeClr val="tx1"/>
                          </a:solidFill>
                          <a:latin typeface="Times New Roman"/>
                          <a:ea typeface="Times New Roman"/>
                          <a:cs typeface="Times New Roman"/>
                        </a:rPr>
                        <a:t>33 438,7</a:t>
                      </a:r>
                    </a:p>
                  </a:txBody>
                  <a:tcPr marL="68580" marR="68580" marT="0" marB="0" anchor="ctr">
                    <a:solidFill>
                      <a:schemeClr val="accent4">
                        <a:lumMod val="20000"/>
                        <a:lumOff val="80000"/>
                      </a:schemeClr>
                    </a:solidFill>
                  </a:tcPr>
                </a:tc>
                <a:extLst>
                  <a:ext uri="{0D108BD9-81ED-4DB2-BD59-A6C34878D82A}">
                    <a16:rowId xmlns:a16="http://schemas.microsoft.com/office/drawing/2014/main" val="1506706967"/>
                  </a:ext>
                </a:extLst>
              </a:tr>
              <a:tr h="1088716">
                <a:tc gridSpan="7">
                  <a:txBody>
                    <a:bodyPr/>
                    <a:lstStyle/>
                    <a:p>
                      <a:pPr algn="just">
                        <a:spcAft>
                          <a:spcPts val="0"/>
                        </a:spcAft>
                      </a:pPr>
                      <a:endParaRPr lang="ru-RU" sz="800" i="1" baseline="0" dirty="0">
                        <a:solidFill>
                          <a:schemeClr val="tx1"/>
                        </a:solidFill>
                        <a:latin typeface="Times New Roman" panose="02020603050405020304" pitchFamily="18" charset="0"/>
                        <a:ea typeface="Times New Roman"/>
                        <a:cs typeface="Times New Roman"/>
                      </a:endParaRPr>
                    </a:p>
                  </a:txBody>
                  <a:tcPr marL="68580" marR="68580" marT="0" marB="0" anchor="ctr">
                    <a:solidFill>
                      <a:schemeClr val="accent3">
                        <a:lumMod val="20000"/>
                        <a:lumOff val="80000"/>
                      </a:schemeClr>
                    </a:solidFill>
                  </a:tcPr>
                </a:tc>
                <a:tc hMerge="1">
                  <a:txBody>
                    <a:bodyPr/>
                    <a:lstStyle/>
                    <a:p>
                      <a:pPr algn="ctr">
                        <a:spcAft>
                          <a:spcPts val="0"/>
                        </a:spcAft>
                      </a:pPr>
                      <a:endParaRPr lang="ru-RU" sz="1200" i="1" dirty="0">
                        <a:solidFill>
                          <a:schemeClr val="tx1"/>
                        </a:solidFill>
                        <a:latin typeface="Times New Roman"/>
                        <a:ea typeface="Times New Roman"/>
                        <a:cs typeface="Times New Roman"/>
                      </a:endParaRPr>
                    </a:p>
                  </a:txBody>
                  <a:tcPr marL="68580" marR="68580" marT="0" marB="0" anchor="ctr">
                    <a:solidFill>
                      <a:schemeClr val="accent3">
                        <a:lumMod val="60000"/>
                        <a:lumOff val="40000"/>
                      </a:schemeClr>
                    </a:solidFill>
                  </a:tcPr>
                </a:tc>
                <a:tc hMerge="1">
                  <a:txBody>
                    <a:bodyPr/>
                    <a:lstStyle/>
                    <a:p>
                      <a:pPr algn="ctr">
                        <a:spcAft>
                          <a:spcPts val="0"/>
                        </a:spcAft>
                      </a:pPr>
                      <a:endParaRPr lang="ru-RU" sz="1200" i="1" dirty="0">
                        <a:solidFill>
                          <a:schemeClr val="tx1"/>
                        </a:solidFill>
                        <a:latin typeface="Times New Roman"/>
                        <a:ea typeface="Times New Roman"/>
                        <a:cs typeface="Times New Roman"/>
                      </a:endParaRPr>
                    </a:p>
                  </a:txBody>
                  <a:tcPr marL="68580" marR="68580" marT="0" marB="0" anchor="ctr">
                    <a:solidFill>
                      <a:schemeClr val="accent3">
                        <a:lumMod val="60000"/>
                        <a:lumOff val="40000"/>
                      </a:schemeClr>
                    </a:solidFill>
                  </a:tcPr>
                </a:tc>
                <a:tc hMerge="1">
                  <a:txBody>
                    <a:bodyPr/>
                    <a:lstStyle/>
                    <a:p>
                      <a:pPr algn="ctr">
                        <a:spcAft>
                          <a:spcPts val="0"/>
                        </a:spcAft>
                      </a:pPr>
                      <a:endParaRPr lang="ru-RU" sz="1200" i="1" dirty="0">
                        <a:solidFill>
                          <a:schemeClr val="tx1"/>
                        </a:solidFill>
                        <a:latin typeface="Times New Roman"/>
                        <a:ea typeface="Times New Roman"/>
                        <a:cs typeface="Times New Roman"/>
                      </a:endParaRPr>
                    </a:p>
                  </a:txBody>
                  <a:tcPr marL="68580" marR="68580" marT="0" marB="0" anchor="ctr">
                    <a:solidFill>
                      <a:schemeClr val="accent3">
                        <a:lumMod val="60000"/>
                        <a:lumOff val="40000"/>
                      </a:schemeClr>
                    </a:solidFill>
                  </a:tcPr>
                </a:tc>
                <a:tc hMerge="1">
                  <a:txBody>
                    <a:bodyPr/>
                    <a:lstStyle/>
                    <a:p>
                      <a:pPr algn="ctr">
                        <a:spcAft>
                          <a:spcPts val="0"/>
                        </a:spcAft>
                      </a:pPr>
                      <a:endParaRPr lang="ru-RU" sz="1200" i="1" dirty="0">
                        <a:solidFill>
                          <a:schemeClr val="tx1"/>
                        </a:solidFill>
                        <a:latin typeface="Times New Roman"/>
                        <a:ea typeface="Times New Roman"/>
                        <a:cs typeface="Times New Roman"/>
                      </a:endParaRPr>
                    </a:p>
                  </a:txBody>
                  <a:tcPr marL="68580" marR="68580" marT="0" marB="0" anchor="ctr">
                    <a:solidFill>
                      <a:schemeClr val="accent3">
                        <a:lumMod val="60000"/>
                        <a:lumOff val="40000"/>
                      </a:schemeClr>
                    </a:solidFill>
                  </a:tcPr>
                </a:tc>
                <a:tc hMerge="1">
                  <a:txBody>
                    <a:bodyPr/>
                    <a:lstStyle/>
                    <a:p>
                      <a:pPr algn="ctr">
                        <a:spcAft>
                          <a:spcPts val="0"/>
                        </a:spcAft>
                      </a:pPr>
                      <a:endParaRPr lang="ru-RU" sz="1200" i="1" dirty="0">
                        <a:solidFill>
                          <a:schemeClr val="tx1"/>
                        </a:solidFill>
                        <a:latin typeface="Times New Roman"/>
                        <a:ea typeface="Times New Roman"/>
                        <a:cs typeface="Times New Roman"/>
                      </a:endParaRPr>
                    </a:p>
                  </a:txBody>
                  <a:tcPr marL="68580" marR="68580" marT="0" marB="0" anchor="ctr">
                    <a:solidFill>
                      <a:schemeClr val="accent3">
                        <a:lumMod val="60000"/>
                        <a:lumOff val="40000"/>
                      </a:schemeClr>
                    </a:solidFill>
                  </a:tcPr>
                </a:tc>
                <a:tc hMerge="1">
                  <a:txBody>
                    <a:bodyPr/>
                    <a:lstStyle/>
                    <a:p>
                      <a:pPr algn="ctr">
                        <a:spcAft>
                          <a:spcPts val="0"/>
                        </a:spcAft>
                      </a:pPr>
                      <a:endParaRPr lang="ru-RU" sz="1200" i="1" dirty="0">
                        <a:solidFill>
                          <a:schemeClr val="tx1"/>
                        </a:solidFill>
                        <a:latin typeface="Times New Roman"/>
                        <a:ea typeface="Times New Roman"/>
                        <a:cs typeface="Times New Roman"/>
                      </a:endParaRPr>
                    </a:p>
                  </a:txBody>
                  <a:tcPr marL="68580" marR="68580" marT="0" marB="0" anchor="ctr">
                    <a:solidFill>
                      <a:schemeClr val="accent3">
                        <a:lumMod val="60000"/>
                        <a:lumOff val="40000"/>
                      </a:schemeClr>
                    </a:solidFill>
                  </a:tcPr>
                </a:tc>
                <a:extLst>
                  <a:ext uri="{0D108BD9-81ED-4DB2-BD59-A6C34878D82A}">
                    <a16:rowId xmlns:a16="http://schemas.microsoft.com/office/drawing/2014/main" val="10004"/>
                  </a:ext>
                </a:extLst>
              </a:tr>
            </a:tbl>
          </a:graphicData>
        </a:graphic>
      </p:graphicFrame>
      <p:sp>
        <p:nvSpPr>
          <p:cNvPr id="8" name="Прямоугольник 7"/>
          <p:cNvSpPr/>
          <p:nvPr/>
        </p:nvSpPr>
        <p:spPr>
          <a:xfrm>
            <a:off x="7629525" y="1268413"/>
            <a:ext cx="1008063"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ru-RU" sz="1050" dirty="0">
                <a:solidFill>
                  <a:srgbClr val="FF0000"/>
                </a:solidFill>
              </a:rPr>
              <a:t>(</a:t>
            </a:r>
            <a:r>
              <a:rPr lang="ru-RU" sz="1050" dirty="0">
                <a:solidFill>
                  <a:srgbClr val="FF0000"/>
                </a:solidFill>
                <a:latin typeface="Times New Roman" panose="02020603050405020304" pitchFamily="18" charset="0"/>
                <a:cs typeface="Times New Roman" panose="02020603050405020304" pitchFamily="18" charset="0"/>
              </a:rPr>
              <a:t>рублей)</a:t>
            </a:r>
          </a:p>
        </p:txBody>
      </p:sp>
      <p:sp>
        <p:nvSpPr>
          <p:cNvPr id="34821" name="Прямоугольник 4"/>
          <p:cNvSpPr>
            <a:spLocks noChangeArrowheads="1"/>
          </p:cNvSpPr>
          <p:nvPr/>
        </p:nvSpPr>
        <p:spPr bwMode="auto">
          <a:xfrm>
            <a:off x="251520" y="5373216"/>
            <a:ext cx="8784976" cy="1061829"/>
          </a:xfrm>
          <a:prstGeom prst="rect">
            <a:avLst/>
          </a:prstGeom>
          <a:solidFill>
            <a:schemeClr val="accent4">
              <a:lumMod val="40000"/>
              <a:lumOff val="60000"/>
            </a:schemeClr>
          </a:solidFill>
          <a:ln w="9525">
            <a:noFill/>
            <a:miter lim="800000"/>
            <a:headEnd/>
            <a:tailEnd/>
          </a:ln>
        </p:spPr>
        <p:txBody>
          <a:bodyPr wrap="square">
            <a:spAutoFit/>
          </a:bodyPr>
          <a:lstStyle/>
          <a:p>
            <a:r>
              <a:rPr lang="ru-RU" sz="900" dirty="0"/>
              <a:t>*Информация по численности населения размещена на официальном сайте Росстата (Главная страница/ Официальная статистика/ Московская область/ Население/ Оценка численности постоянного населения МО на 1 января </a:t>
            </a:r>
            <a:r>
              <a:rPr lang="ru-RU" sz="900" dirty="0" smtClean="0"/>
              <a:t>2022-2023 </a:t>
            </a:r>
            <a:r>
              <a:rPr lang="ru-RU" sz="900" dirty="0" err="1" smtClean="0"/>
              <a:t>г.г</a:t>
            </a:r>
            <a:r>
              <a:rPr lang="ru-RU" sz="900" dirty="0" smtClean="0"/>
              <a:t>. (с учетом итогов ВПН))  по ссылке:</a:t>
            </a:r>
          </a:p>
          <a:p>
            <a:r>
              <a:rPr lang="en-US" sz="900" dirty="0">
                <a:solidFill>
                  <a:schemeClr val="accent3">
                    <a:lumMod val="75000"/>
                  </a:schemeClr>
                </a:solidFill>
              </a:rPr>
              <a:t>https://77.rosstat.gov.ru/</a:t>
            </a:r>
            <a:r>
              <a:rPr lang="ru-RU" sz="900" dirty="0">
                <a:solidFill>
                  <a:schemeClr val="accent3">
                    <a:lumMod val="75000"/>
                  </a:schemeClr>
                </a:solidFill>
              </a:rPr>
              <a:t>Статистика/</a:t>
            </a:r>
            <a:r>
              <a:rPr lang="ru-RU" sz="900" dirty="0" err="1">
                <a:solidFill>
                  <a:schemeClr val="accent3">
                    <a:lumMod val="75000"/>
                  </a:schemeClr>
                </a:solidFill>
              </a:rPr>
              <a:t>Официальная_статистика</a:t>
            </a:r>
            <a:r>
              <a:rPr lang="ru-RU" sz="900" dirty="0">
                <a:solidFill>
                  <a:schemeClr val="accent3">
                    <a:lumMod val="75000"/>
                  </a:schemeClr>
                </a:solidFill>
              </a:rPr>
              <a:t>/</a:t>
            </a:r>
            <a:r>
              <a:rPr lang="ru-RU" sz="900" dirty="0" err="1">
                <a:solidFill>
                  <a:schemeClr val="accent3">
                    <a:lumMod val="75000"/>
                  </a:schemeClr>
                </a:solidFill>
              </a:rPr>
              <a:t>Московская_область</a:t>
            </a:r>
            <a:r>
              <a:rPr lang="ru-RU" sz="900" dirty="0">
                <a:solidFill>
                  <a:schemeClr val="accent3">
                    <a:lumMod val="75000"/>
                  </a:schemeClr>
                </a:solidFill>
              </a:rPr>
              <a:t>/Население</a:t>
            </a:r>
            <a:endParaRPr lang="ru-RU" sz="900" dirty="0">
              <a:solidFill>
                <a:schemeClr val="accent3">
                  <a:lumMod val="75000"/>
                </a:schemeClr>
              </a:solidFill>
            </a:endParaRPr>
          </a:p>
          <a:p>
            <a:pPr>
              <a:buFont typeface="Arial" charset="0"/>
              <a:buChar char="•"/>
            </a:pPr>
            <a:endParaRPr lang="ru-RU" sz="900" dirty="0"/>
          </a:p>
          <a:p>
            <a:r>
              <a:rPr lang="ru-RU" sz="900" dirty="0"/>
              <a:t>** Информация о налоговых и неналоговых доходах </a:t>
            </a:r>
            <a:r>
              <a:rPr lang="ru-RU" sz="900" dirty="0" smtClean="0"/>
              <a:t> в </a:t>
            </a:r>
            <a:r>
              <a:rPr lang="ru-RU" sz="900" dirty="0"/>
              <a:t>разрезе муниципальных образований размещена на портале "Открытый бюджет МО" по ссылке:                     </a:t>
            </a:r>
            <a:r>
              <a:rPr lang="en-US" sz="900" dirty="0">
                <a:solidFill>
                  <a:srgbClr val="0070C0"/>
                </a:solidFill>
                <a:hlinkClick r:id="rId2"/>
              </a:rPr>
              <a:t>https://budget.mosreg.ru/analitika/ispolnenie-byudjeta-subekta/sravnenie-po-osnovnym-parametram-ispolneniya-byudzhetov-municipalnyx-obrazovanij</a:t>
            </a:r>
            <a:r>
              <a:rPr lang="en-US" sz="900" dirty="0" smtClean="0">
                <a:solidFill>
                  <a:srgbClr val="0070C0"/>
                </a:solidFill>
                <a:hlinkClick r:id="rId2"/>
              </a:rPr>
              <a:t>/</a:t>
            </a:r>
            <a:endParaRPr lang="ru-RU" sz="900" dirty="0" smtClean="0">
              <a:solidFill>
                <a:srgbClr val="0070C0"/>
              </a:solidFill>
            </a:endParaRPr>
          </a:p>
          <a:p>
            <a:endParaRPr lang="ru-RU" sz="900" dirty="0">
              <a:solidFill>
                <a:srgbClr val="0070C0"/>
              </a:solidFill>
            </a:endParaRP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Заголовок 1"/>
          <p:cNvSpPr>
            <a:spLocks noGrp="1"/>
          </p:cNvSpPr>
          <p:nvPr>
            <p:ph type="title"/>
          </p:nvPr>
        </p:nvSpPr>
        <p:spPr>
          <a:xfrm>
            <a:off x="468313" y="476250"/>
            <a:ext cx="8362950" cy="431800"/>
          </a:xfrm>
        </p:spPr>
        <p:txBody>
          <a:bodyPr/>
          <a:lstStyle/>
          <a:p>
            <a:pPr algn="ctr" eaLnBrk="1" hangingPunct="1"/>
            <a:r>
              <a:rPr lang="ru-RU" altLang="ru-RU" sz="2000" b="1" dirty="0">
                <a:solidFill>
                  <a:srgbClr val="FF0000"/>
                </a:solidFill>
                <a:latin typeface="+mn-lt"/>
              </a:rPr>
              <a:t>Информация о налоговых льготах и ставках налогов на территории городского округа Лотошино</a:t>
            </a:r>
          </a:p>
        </p:txBody>
      </p:sp>
      <p:graphicFrame>
        <p:nvGraphicFramePr>
          <p:cNvPr id="6" name="Таблица 5"/>
          <p:cNvGraphicFramePr>
            <a:graphicFrameLocks noGrp="1"/>
          </p:cNvGraphicFramePr>
          <p:nvPr>
            <p:extLst>
              <p:ext uri="{D42A27DB-BD31-4B8C-83A1-F6EECF244321}">
                <p14:modId xmlns:p14="http://schemas.microsoft.com/office/powerpoint/2010/main" val="1917796129"/>
              </p:ext>
            </p:extLst>
          </p:nvPr>
        </p:nvGraphicFramePr>
        <p:xfrm>
          <a:off x="250825" y="908050"/>
          <a:ext cx="8748713" cy="5815575"/>
        </p:xfrm>
        <a:graphic>
          <a:graphicData uri="http://schemas.openxmlformats.org/drawingml/2006/table">
            <a:tbl>
              <a:tblPr firstRow="1" bandRow="1">
                <a:tableStyleId>{5C22544A-7EE6-4342-B048-85BDC9FD1C3A}</a:tableStyleId>
              </a:tblPr>
              <a:tblGrid>
                <a:gridCol w="1075631">
                  <a:extLst>
                    <a:ext uri="{9D8B030D-6E8A-4147-A177-3AD203B41FA5}">
                      <a16:colId xmlns:a16="http://schemas.microsoft.com/office/drawing/2014/main" val="20000"/>
                    </a:ext>
                  </a:extLst>
                </a:gridCol>
                <a:gridCol w="5736698">
                  <a:extLst>
                    <a:ext uri="{9D8B030D-6E8A-4147-A177-3AD203B41FA5}">
                      <a16:colId xmlns:a16="http://schemas.microsoft.com/office/drawing/2014/main" val="20001"/>
                    </a:ext>
                  </a:extLst>
                </a:gridCol>
                <a:gridCol w="1936384">
                  <a:extLst>
                    <a:ext uri="{9D8B030D-6E8A-4147-A177-3AD203B41FA5}">
                      <a16:colId xmlns:a16="http://schemas.microsoft.com/office/drawing/2014/main" val="20002"/>
                    </a:ext>
                  </a:extLst>
                </a:gridCol>
              </a:tblGrid>
              <a:tr h="430232">
                <a:tc>
                  <a:txBody>
                    <a:bodyPr/>
                    <a:lstStyle/>
                    <a:p>
                      <a:pPr algn="ctr"/>
                      <a:r>
                        <a:rPr lang="ru-RU" sz="1000" b="1" baseline="0" dirty="0" smtClean="0">
                          <a:solidFill>
                            <a:srgbClr val="000000"/>
                          </a:solidFill>
                          <a:latin typeface="Times New Roman"/>
                        </a:rPr>
                        <a:t>Ставка налога	</a:t>
                      </a:r>
                    </a:p>
                  </a:txBody>
                  <a:tcPr marL="91433" marR="91433" marT="45699" marB="45699">
                    <a:solidFill>
                      <a:schemeClr val="accent4">
                        <a:lumMod val="60000"/>
                        <a:lumOff val="40000"/>
                      </a:schemeClr>
                    </a:solidFill>
                  </a:tcPr>
                </a:tc>
                <a:tc>
                  <a:txBody>
                    <a:bodyPr/>
                    <a:lstStyle/>
                    <a:p>
                      <a:pPr algn="ctr"/>
                      <a:r>
                        <a:rPr lang="ru-RU" sz="1000" b="1" baseline="0" dirty="0" smtClean="0">
                          <a:solidFill>
                            <a:srgbClr val="000000"/>
                          </a:solidFill>
                          <a:latin typeface="Times New Roman"/>
                        </a:rPr>
                        <a:t>Налоговые льготы</a:t>
                      </a:r>
                    </a:p>
                  </a:txBody>
                  <a:tcPr marL="91433" marR="91433" marT="45699" marB="45699">
                    <a:solidFill>
                      <a:schemeClr val="accent4">
                        <a:lumMod val="60000"/>
                        <a:lumOff val="40000"/>
                      </a:schemeClr>
                    </a:solidFill>
                  </a:tcPr>
                </a:tc>
                <a:tc>
                  <a:txBody>
                    <a:bodyPr/>
                    <a:lstStyle/>
                    <a:p>
                      <a:pPr algn="ctr"/>
                      <a:r>
                        <a:rPr lang="ru-RU" sz="1000" b="1" baseline="0" dirty="0" smtClean="0">
                          <a:solidFill>
                            <a:srgbClr val="000000"/>
                          </a:solidFill>
                          <a:latin typeface="Times New Roman"/>
                        </a:rPr>
                        <a:t>Нормативный правовой документ</a:t>
                      </a:r>
                    </a:p>
                  </a:txBody>
                  <a:tcPr marL="91433" marR="91433" marT="45699" marB="45699">
                    <a:solidFill>
                      <a:schemeClr val="accent4">
                        <a:lumMod val="60000"/>
                        <a:lumOff val="40000"/>
                      </a:schemeClr>
                    </a:solidFill>
                  </a:tcPr>
                </a:tc>
                <a:extLst>
                  <a:ext uri="{0D108BD9-81ED-4DB2-BD59-A6C34878D82A}">
                    <a16:rowId xmlns:a16="http://schemas.microsoft.com/office/drawing/2014/main" val="10000"/>
                  </a:ext>
                </a:extLst>
              </a:tr>
              <a:tr h="264745">
                <a:tc>
                  <a:txBody>
                    <a:bodyPr/>
                    <a:lstStyle/>
                    <a:p>
                      <a:pPr algn="ctr"/>
                      <a:endParaRPr lang="ru-RU" sz="1000" b="1" baseline="0" dirty="0" smtClean="0">
                        <a:solidFill>
                          <a:srgbClr val="000000"/>
                        </a:solidFill>
                        <a:latin typeface="Times New Roman"/>
                      </a:endParaRPr>
                    </a:p>
                  </a:txBody>
                  <a:tcPr marL="91433" marR="91433" marT="45699" marB="45699">
                    <a:solidFill>
                      <a:schemeClr val="accent4">
                        <a:lumMod val="40000"/>
                        <a:lumOff val="60000"/>
                      </a:schemeClr>
                    </a:solidFill>
                  </a:tcPr>
                </a:tc>
                <a:tc>
                  <a:txBody>
                    <a:bodyPr/>
                    <a:lstStyle/>
                    <a:p>
                      <a:pPr algn="ctr"/>
                      <a:r>
                        <a:rPr lang="ru-RU" sz="800" b="1" baseline="0" dirty="0" smtClean="0">
                          <a:solidFill>
                            <a:srgbClr val="000000"/>
                          </a:solidFill>
                          <a:latin typeface="Times New Roman"/>
                        </a:rPr>
                        <a:t>Земельный налог с физических лиц</a:t>
                      </a:r>
                    </a:p>
                  </a:txBody>
                  <a:tcPr marL="91433" marR="91433" marT="45699" marB="45699">
                    <a:solidFill>
                      <a:schemeClr val="accent4">
                        <a:lumMod val="40000"/>
                        <a:lumOff val="60000"/>
                      </a:schemeClr>
                    </a:solidFill>
                  </a:tcPr>
                </a:tc>
                <a:tc>
                  <a:txBody>
                    <a:bodyPr/>
                    <a:lstStyle/>
                    <a:p>
                      <a:pPr algn="ctr"/>
                      <a:endParaRPr lang="ru-RU" sz="1000" b="1" baseline="0" dirty="0" smtClean="0">
                        <a:solidFill>
                          <a:srgbClr val="000000"/>
                        </a:solidFill>
                        <a:latin typeface="Times New Roman"/>
                      </a:endParaRPr>
                    </a:p>
                  </a:txBody>
                  <a:tcPr marL="91433" marR="91433" marT="45699" marB="45699">
                    <a:solidFill>
                      <a:schemeClr val="accent4">
                        <a:lumMod val="40000"/>
                        <a:lumOff val="60000"/>
                      </a:schemeClr>
                    </a:solidFill>
                  </a:tcPr>
                </a:tc>
                <a:extLst>
                  <a:ext uri="{0D108BD9-81ED-4DB2-BD59-A6C34878D82A}">
                    <a16:rowId xmlns:a16="http://schemas.microsoft.com/office/drawing/2014/main" val="10001"/>
                  </a:ext>
                </a:extLst>
              </a:tr>
              <a:tr h="49676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000" kern="1200" baseline="0" dirty="0" smtClean="0">
                          <a:solidFill>
                            <a:schemeClr val="dk1"/>
                          </a:solidFill>
                          <a:latin typeface="Times New Roman" pitchFamily="18" charset="0"/>
                          <a:ea typeface="+mn-ea"/>
                          <a:cs typeface="Times New Roman" pitchFamily="18" charset="0"/>
                        </a:rPr>
                        <a:t>В размерах от 0,3 процента до 1,5 процентов от кадастровой стоимости земельного участка в зависимости от категории земель и вида разрешенного использования	</a:t>
                      </a:r>
                    </a:p>
                    <a:p>
                      <a:endParaRPr lang="ru-RU" sz="1000" b="1" baseline="0" dirty="0" smtClean="0">
                        <a:solidFill>
                          <a:srgbClr val="000000"/>
                        </a:solidFill>
                        <a:latin typeface="Times New Roman" pitchFamily="18" charset="0"/>
                        <a:cs typeface="Times New Roman" pitchFamily="18" charset="0"/>
                      </a:endParaRPr>
                    </a:p>
                  </a:txBody>
                  <a:tcPr marL="91433" marR="91433" marT="45699" marB="45699">
                    <a:solidFill>
                      <a:schemeClr val="accent4">
                        <a:lumMod val="20000"/>
                        <a:lumOff val="80000"/>
                      </a:schemeClr>
                    </a:solidFill>
                  </a:tcPr>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kumimoji="0" lang="ru-RU" sz="1000" kern="1200" baseline="0" dirty="0" smtClean="0">
                          <a:solidFill>
                            <a:schemeClr val="dk1"/>
                          </a:solidFill>
                          <a:latin typeface="Times New Roman" pitchFamily="18" charset="0"/>
                          <a:ea typeface="+mn-ea"/>
                          <a:cs typeface="Times New Roman" pitchFamily="18" charset="0"/>
                        </a:rPr>
                        <a:t>Действуют льготы, установленные статьей 395 Налогового кодекса Российской Федерации, а также льготы, установленные решением Совета депутатов городского округа Лотошино 02.12.2019 года №58/6 «Об утверждении Положения о земельном налоге и ставок земельного налога на территории городского округа Лотошино» (с изменениями):</a:t>
                      </a:r>
                    </a:p>
                    <a:p>
                      <a:pPr marL="0" marR="0" indent="0" algn="just" defTabSz="457200" rtl="0" eaLnBrk="1" fontAlgn="auto" latinLnBrk="0" hangingPunct="1">
                        <a:lnSpc>
                          <a:spcPct val="100000"/>
                        </a:lnSpc>
                        <a:spcBef>
                          <a:spcPts val="0"/>
                        </a:spcBef>
                        <a:spcAft>
                          <a:spcPts val="0"/>
                        </a:spcAft>
                        <a:buClrTx/>
                        <a:buSzTx/>
                        <a:buFontTx/>
                        <a:buChar char="-"/>
                        <a:tabLst/>
                        <a:defRPr/>
                      </a:pPr>
                      <a:r>
                        <a:rPr kumimoji="0" lang="ru-RU" sz="1000" kern="1200" baseline="0" dirty="0" smtClean="0">
                          <a:solidFill>
                            <a:schemeClr val="dk1"/>
                          </a:solidFill>
                          <a:latin typeface="Times New Roman" pitchFamily="18" charset="0"/>
                          <a:ea typeface="+mn-ea"/>
                          <a:cs typeface="Times New Roman" pitchFamily="18" charset="0"/>
                        </a:rPr>
                        <a:t>Инвалиды, имеющие первую группу инвалидности – в размере 25% ;</a:t>
                      </a:r>
                    </a:p>
                    <a:p>
                      <a:pPr marL="0" marR="0" indent="0" algn="just" defTabSz="457200" rtl="0" eaLnBrk="1" fontAlgn="auto" latinLnBrk="0" hangingPunct="1">
                        <a:lnSpc>
                          <a:spcPct val="100000"/>
                        </a:lnSpc>
                        <a:spcBef>
                          <a:spcPts val="0"/>
                        </a:spcBef>
                        <a:spcAft>
                          <a:spcPts val="0"/>
                        </a:spcAft>
                        <a:buClrTx/>
                        <a:buSzTx/>
                        <a:buFontTx/>
                        <a:buChar char="-"/>
                        <a:tabLst/>
                        <a:defRPr/>
                      </a:pPr>
                      <a:r>
                        <a:rPr kumimoji="0" lang="ru-RU" sz="1000" kern="1200" baseline="0" dirty="0" smtClean="0">
                          <a:solidFill>
                            <a:schemeClr val="dk1"/>
                          </a:solidFill>
                          <a:latin typeface="Times New Roman" pitchFamily="18" charset="0"/>
                          <a:ea typeface="+mn-ea"/>
                          <a:cs typeface="Times New Roman" pitchFamily="18" charset="0"/>
                        </a:rPr>
                        <a:t>Малоимущие семьи и малоимущие одиноко проживающие граждане, среднедушевой доход которых ниже величины прожиточного минимума, установленной в Московской области на душу населения – в размере 50%;</a:t>
                      </a:r>
                    </a:p>
                    <a:p>
                      <a:pPr marL="0" marR="0" indent="0" algn="just" defTabSz="457200" rtl="0" eaLnBrk="1" fontAlgn="auto" latinLnBrk="0" hangingPunct="1">
                        <a:lnSpc>
                          <a:spcPct val="100000"/>
                        </a:lnSpc>
                        <a:spcBef>
                          <a:spcPts val="0"/>
                        </a:spcBef>
                        <a:spcAft>
                          <a:spcPts val="0"/>
                        </a:spcAft>
                        <a:buClrTx/>
                        <a:buSzTx/>
                        <a:buFontTx/>
                        <a:buChar char="-"/>
                        <a:tabLst/>
                        <a:defRPr/>
                      </a:pPr>
                      <a:r>
                        <a:rPr kumimoji="0" lang="ru-RU" sz="1000" kern="1200" baseline="0" dirty="0" smtClean="0">
                          <a:solidFill>
                            <a:schemeClr val="dk1"/>
                          </a:solidFill>
                          <a:latin typeface="Times New Roman" pitchFamily="18" charset="0"/>
                          <a:ea typeface="+mn-ea"/>
                          <a:cs typeface="Times New Roman" pitchFamily="18" charset="0"/>
                        </a:rPr>
                        <a:t>Пенсионеры, доход которых ниже двукратной величины прожиточного минимума, установленной в Московской области для пенсионеров – в размере 50%;</a:t>
                      </a:r>
                    </a:p>
                    <a:p>
                      <a:pPr marL="0" marR="0" indent="0" algn="just" defTabSz="457200" rtl="0" eaLnBrk="1" fontAlgn="auto" latinLnBrk="0" hangingPunct="1">
                        <a:lnSpc>
                          <a:spcPct val="100000"/>
                        </a:lnSpc>
                        <a:spcBef>
                          <a:spcPts val="0"/>
                        </a:spcBef>
                        <a:spcAft>
                          <a:spcPts val="0"/>
                        </a:spcAft>
                        <a:buClrTx/>
                        <a:buSzTx/>
                        <a:buFontTx/>
                        <a:buChar char="-"/>
                        <a:tabLst/>
                        <a:defRPr/>
                      </a:pPr>
                      <a:r>
                        <a:rPr kumimoji="0" lang="ru-RU" sz="1000" kern="1200" baseline="0" dirty="0" smtClean="0">
                          <a:solidFill>
                            <a:schemeClr val="dk1"/>
                          </a:solidFill>
                          <a:latin typeface="Times New Roman" pitchFamily="18" charset="0"/>
                          <a:ea typeface="+mn-ea"/>
                          <a:cs typeface="Times New Roman" pitchFamily="18" charset="0"/>
                        </a:rPr>
                        <a:t>Налоговая база уменьшается на необлагаемую налогом сумму в размере 20 000 (двадцать тысяч) рублей на одного налогоплательщика в отношении одного земельного участка (по выбору налогоплательщика) из состава земель населенного пункта, предоставленного для ведения личного подсобного хозяйства, садоводства, огородничества, дачного строительства или жилищного строительства (в том числе индивидуального), находящегося в собственности, постоянном (бессрочном) пользовании или в пожизненном наследуемом владении физического лица, достигшего пенсионного возраста.;</a:t>
                      </a:r>
                    </a:p>
                    <a:p>
                      <a:pPr marL="0" marR="0" indent="0" algn="just" defTabSz="457200" rtl="0" eaLnBrk="1" fontAlgn="auto" latinLnBrk="0" hangingPunct="1">
                        <a:lnSpc>
                          <a:spcPct val="100000"/>
                        </a:lnSpc>
                        <a:spcBef>
                          <a:spcPts val="0"/>
                        </a:spcBef>
                        <a:spcAft>
                          <a:spcPts val="0"/>
                        </a:spcAft>
                        <a:buClrTx/>
                        <a:buSzTx/>
                        <a:buFontTx/>
                        <a:buChar char="-"/>
                        <a:tabLst/>
                        <a:defRPr/>
                      </a:pPr>
                      <a:r>
                        <a:rPr kumimoji="0" lang="ru-RU" sz="1000" kern="1200" baseline="0" dirty="0" smtClean="0">
                          <a:solidFill>
                            <a:schemeClr val="dk1"/>
                          </a:solidFill>
                          <a:latin typeface="Times New Roman" pitchFamily="18" charset="0"/>
                          <a:ea typeface="+mn-ea"/>
                          <a:cs typeface="Times New Roman" pitchFamily="18" charset="0"/>
                        </a:rPr>
                        <a:t>Ветераны и инвалиды Великой Отечественной войны, участники Великой Отечественной войны, граждане на которых законодательством распространены социальные гарантии и льготы участников Великой Отечественной Войны (узники, репрессированные), а также ветераны и инвалиды боевых действий-  в размере 100%;</a:t>
                      </a:r>
                    </a:p>
                    <a:p>
                      <a:pPr marL="0" marR="0" indent="0" algn="just" defTabSz="457200" rtl="0" eaLnBrk="1" fontAlgn="auto" latinLnBrk="0" hangingPunct="1">
                        <a:lnSpc>
                          <a:spcPct val="100000"/>
                        </a:lnSpc>
                        <a:spcBef>
                          <a:spcPts val="0"/>
                        </a:spcBef>
                        <a:spcAft>
                          <a:spcPts val="0"/>
                        </a:spcAft>
                        <a:buClrTx/>
                        <a:buSzTx/>
                        <a:buFontTx/>
                        <a:buChar char="-"/>
                        <a:tabLst/>
                        <a:defRPr/>
                      </a:pPr>
                      <a:r>
                        <a:rPr kumimoji="0" lang="ru-RU" sz="1000" kern="1200" baseline="0" dirty="0" smtClean="0">
                          <a:solidFill>
                            <a:schemeClr val="dk1"/>
                          </a:solidFill>
                          <a:latin typeface="Times New Roman" pitchFamily="18" charset="0"/>
                          <a:ea typeface="+mn-ea"/>
                          <a:cs typeface="Times New Roman" pitchFamily="18" charset="0"/>
                        </a:rPr>
                        <a:t>Герои Советского Союза, Героев Российской Федерации, полных кавалеров ордена Славы – в размере 100%;</a:t>
                      </a:r>
                    </a:p>
                    <a:p>
                      <a:pPr marL="0" marR="0" indent="0" algn="just" defTabSz="457200" rtl="0" eaLnBrk="1" fontAlgn="auto" latinLnBrk="0" hangingPunct="1">
                        <a:lnSpc>
                          <a:spcPct val="100000"/>
                        </a:lnSpc>
                        <a:spcBef>
                          <a:spcPts val="0"/>
                        </a:spcBef>
                        <a:spcAft>
                          <a:spcPts val="0"/>
                        </a:spcAft>
                        <a:buClrTx/>
                        <a:buSzTx/>
                        <a:buFontTx/>
                        <a:buChar char="-"/>
                        <a:tabLst/>
                        <a:defRPr/>
                      </a:pPr>
                      <a:r>
                        <a:rPr kumimoji="0" lang="ru-RU" sz="1000" kern="1200" baseline="0" dirty="0" smtClean="0">
                          <a:solidFill>
                            <a:schemeClr val="dk1"/>
                          </a:solidFill>
                          <a:latin typeface="Times New Roman" pitchFamily="18" charset="0"/>
                          <a:ea typeface="+mn-ea"/>
                          <a:cs typeface="Times New Roman" pitchFamily="18" charset="0"/>
                        </a:rPr>
                        <a:t>Налогоплательщики - физические лица, являющиеся почетными жителями Лотошинского района, городского поселения Лотошино Лотошинского района, сельского поселения Микулинское Лотошинского района, городского округа Лотошино, чьи земельные участки расположены на территории городского округа Лотошино (для сумм налога, исчисленных в отношении земельных участков в составе земель населенного пункта, предоставленных для личного подсобного хозяйства, индивидуального жилищного строительства, садоводства, огородничества или животноводства, а также для хранения автотранспорта) – в размере 100%;</a:t>
                      </a:r>
                    </a:p>
                    <a:p>
                      <a:pPr marL="0" marR="0" indent="0" algn="just" defTabSz="457200" rtl="0" eaLnBrk="1" fontAlgn="auto" latinLnBrk="0" hangingPunct="1">
                        <a:lnSpc>
                          <a:spcPct val="100000"/>
                        </a:lnSpc>
                        <a:spcBef>
                          <a:spcPts val="0"/>
                        </a:spcBef>
                        <a:spcAft>
                          <a:spcPts val="0"/>
                        </a:spcAft>
                        <a:buClrTx/>
                        <a:buSzTx/>
                        <a:buFontTx/>
                        <a:buChar char="-"/>
                        <a:tabLst/>
                        <a:defRPr/>
                      </a:pPr>
                      <a:r>
                        <a:rPr kumimoji="0" lang="ru-RU" sz="1000" kern="1200" baseline="0" dirty="0" smtClean="0">
                          <a:solidFill>
                            <a:schemeClr val="dk1"/>
                          </a:solidFill>
                          <a:latin typeface="Times New Roman" pitchFamily="18" charset="0"/>
                          <a:ea typeface="+mn-ea"/>
                          <a:cs typeface="Times New Roman" pitchFamily="18" charset="0"/>
                        </a:rPr>
                        <a:t>Многодетные семьи и семьи (усыновители, опекуны), воспитывающие детей-инвалидов – в размере 100%;</a:t>
                      </a:r>
                    </a:p>
                    <a:p>
                      <a:pPr marL="0" marR="0" indent="0" algn="just" defTabSz="457200" rtl="0" eaLnBrk="1" fontAlgn="auto" latinLnBrk="0" hangingPunct="1">
                        <a:lnSpc>
                          <a:spcPct val="100000"/>
                        </a:lnSpc>
                        <a:spcBef>
                          <a:spcPts val="0"/>
                        </a:spcBef>
                        <a:spcAft>
                          <a:spcPts val="0"/>
                        </a:spcAft>
                        <a:buClrTx/>
                        <a:buSzTx/>
                        <a:buFontTx/>
                        <a:buChar char="-"/>
                        <a:tabLst/>
                        <a:defRPr/>
                      </a:pPr>
                      <a:r>
                        <a:rPr kumimoji="0" lang="ru-RU" sz="1000" kern="1200" baseline="0" dirty="0" smtClean="0">
                          <a:solidFill>
                            <a:schemeClr val="dk1"/>
                          </a:solidFill>
                          <a:latin typeface="Times New Roman" pitchFamily="18" charset="0"/>
                          <a:ea typeface="+mn-ea"/>
                          <a:cs typeface="Times New Roman" pitchFamily="18" charset="0"/>
                        </a:rPr>
                        <a:t>Гражданам 1924-1945 года рождения, (Дети войны) – в размере 100%.</a:t>
                      </a:r>
                    </a:p>
                  </a:txBody>
                  <a:tcPr marL="91433" marR="91433" marT="45699" marB="45699">
                    <a:solidFill>
                      <a:schemeClr val="accent4">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000" kern="1200" dirty="0" smtClean="0">
                          <a:solidFill>
                            <a:schemeClr val="dk1"/>
                          </a:solidFill>
                          <a:latin typeface="Times New Roman" pitchFamily="18" charset="0"/>
                          <a:ea typeface="+mn-ea"/>
                          <a:cs typeface="Times New Roman" pitchFamily="18" charset="0"/>
                        </a:rPr>
                        <a:t>Решение Совета депутатов городского округа Лотошино 02.12.2019 года №58/6 «Об утверждении Положения о земельном налоге и ставок земельного налога на территории городского округа Лотошино» </a:t>
                      </a:r>
                      <a:r>
                        <a:rPr lang="ru-RU" sz="1000" kern="1200" baseline="0" dirty="0" smtClean="0">
                          <a:solidFill>
                            <a:schemeClr val="dk1"/>
                          </a:solidFill>
                          <a:latin typeface="Times New Roman" pitchFamily="18" charset="0"/>
                          <a:ea typeface="+mn-ea"/>
                          <a:cs typeface="Times New Roman" pitchFamily="18" charset="0"/>
                        </a:rPr>
                        <a:t>(с изменениями </a:t>
                      </a:r>
                      <a:r>
                        <a:rPr lang="ru-RU" sz="1000" kern="1200" baseline="0" dirty="0" smtClean="0">
                          <a:solidFill>
                            <a:schemeClr val="tx1"/>
                          </a:solidFill>
                          <a:latin typeface="Times New Roman" pitchFamily="18" charset="0"/>
                          <a:ea typeface="+mn-ea"/>
                          <a:cs typeface="Times New Roman" pitchFamily="18" charset="0"/>
                        </a:rPr>
                        <a:t>от  27.08.2020 N 145/13, от 30.03.2023 </a:t>
                      </a:r>
                      <a:r>
                        <a:rPr lang="en-US" sz="1000" kern="1200" baseline="0" dirty="0" smtClean="0">
                          <a:solidFill>
                            <a:schemeClr val="tx1"/>
                          </a:solidFill>
                          <a:latin typeface="Times New Roman" pitchFamily="18" charset="0"/>
                          <a:ea typeface="+mn-ea"/>
                          <a:cs typeface="Times New Roman" pitchFamily="18" charset="0"/>
                        </a:rPr>
                        <a:t>N</a:t>
                      </a:r>
                      <a:r>
                        <a:rPr lang="ru-RU" sz="1000" kern="1200" baseline="0" dirty="0" smtClean="0">
                          <a:solidFill>
                            <a:schemeClr val="tx1"/>
                          </a:solidFill>
                          <a:latin typeface="Times New Roman" pitchFamily="18" charset="0"/>
                          <a:ea typeface="+mn-ea"/>
                          <a:cs typeface="Times New Roman" pitchFamily="18" charset="0"/>
                        </a:rPr>
                        <a:t> 433/50)   </a:t>
                      </a:r>
                      <a:endParaRPr lang="ru-RU" sz="1000" b="1" baseline="0" dirty="0" smtClean="0">
                        <a:solidFill>
                          <a:schemeClr val="tx1"/>
                        </a:solidFill>
                        <a:latin typeface="Times New Roman" pitchFamily="18" charset="0"/>
                        <a:cs typeface="Times New Roman" pitchFamily="18" charset="0"/>
                      </a:endParaRPr>
                    </a:p>
                  </a:txBody>
                  <a:tcPr marL="91433" marR="91433" marT="45699" marB="45699">
                    <a:solidFill>
                      <a:schemeClr val="accent4">
                        <a:lumMod val="20000"/>
                        <a:lumOff val="8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83020163"/>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Заголовок 1"/>
          <p:cNvSpPr>
            <a:spLocks noGrp="1"/>
          </p:cNvSpPr>
          <p:nvPr>
            <p:ph type="title"/>
          </p:nvPr>
        </p:nvSpPr>
        <p:spPr>
          <a:xfrm>
            <a:off x="323850" y="260350"/>
            <a:ext cx="8362950" cy="504825"/>
          </a:xfrm>
        </p:spPr>
        <p:txBody>
          <a:bodyPr/>
          <a:lstStyle/>
          <a:p>
            <a:pPr algn="ctr" eaLnBrk="1" hangingPunct="1"/>
            <a:r>
              <a:rPr lang="ru-RU" altLang="ru-RU" sz="2000" b="1" dirty="0">
                <a:solidFill>
                  <a:srgbClr val="FF0000"/>
                </a:solidFill>
                <a:latin typeface="+mn-lt"/>
              </a:rPr>
              <a:t>Информация о налоговых льготах и ставках налогов на территории городского округа Лотошино</a:t>
            </a:r>
          </a:p>
        </p:txBody>
      </p:sp>
      <p:graphicFrame>
        <p:nvGraphicFramePr>
          <p:cNvPr id="6" name="Таблица 5"/>
          <p:cNvGraphicFramePr>
            <a:graphicFrameLocks noGrp="1"/>
          </p:cNvGraphicFramePr>
          <p:nvPr>
            <p:extLst>
              <p:ext uri="{D42A27DB-BD31-4B8C-83A1-F6EECF244321}">
                <p14:modId xmlns:p14="http://schemas.microsoft.com/office/powerpoint/2010/main" val="1167943624"/>
              </p:ext>
            </p:extLst>
          </p:nvPr>
        </p:nvGraphicFramePr>
        <p:xfrm>
          <a:off x="107950" y="819155"/>
          <a:ext cx="8712201" cy="5791196"/>
        </p:xfrm>
        <a:graphic>
          <a:graphicData uri="http://schemas.openxmlformats.org/drawingml/2006/table">
            <a:tbl>
              <a:tblPr firstRow="1" bandRow="1">
                <a:tableStyleId>{5C22544A-7EE6-4342-B048-85BDC9FD1C3A}</a:tableStyleId>
              </a:tblPr>
              <a:tblGrid>
                <a:gridCol w="1345787">
                  <a:extLst>
                    <a:ext uri="{9D8B030D-6E8A-4147-A177-3AD203B41FA5}">
                      <a16:colId xmlns:a16="http://schemas.microsoft.com/office/drawing/2014/main" val="20000"/>
                    </a:ext>
                  </a:extLst>
                </a:gridCol>
                <a:gridCol w="5206365">
                  <a:extLst>
                    <a:ext uri="{9D8B030D-6E8A-4147-A177-3AD203B41FA5}">
                      <a16:colId xmlns:a16="http://schemas.microsoft.com/office/drawing/2014/main" val="20001"/>
                    </a:ext>
                  </a:extLst>
                </a:gridCol>
                <a:gridCol w="2160049">
                  <a:extLst>
                    <a:ext uri="{9D8B030D-6E8A-4147-A177-3AD203B41FA5}">
                      <a16:colId xmlns:a16="http://schemas.microsoft.com/office/drawing/2014/main" val="20002"/>
                    </a:ext>
                  </a:extLst>
                </a:gridCol>
              </a:tblGrid>
              <a:tr h="0">
                <a:tc>
                  <a:txBody>
                    <a:bodyPr/>
                    <a:lstStyle/>
                    <a:p>
                      <a:pPr algn="ctr"/>
                      <a:r>
                        <a:rPr lang="ru-RU" sz="1000" b="1" baseline="0" dirty="0" smtClean="0">
                          <a:solidFill>
                            <a:srgbClr val="000000"/>
                          </a:solidFill>
                          <a:latin typeface="Times New Roman"/>
                        </a:rPr>
                        <a:t>Ставка налога	</a:t>
                      </a:r>
                    </a:p>
                  </a:txBody>
                  <a:tcPr marL="91433" marR="91433" marT="45705" marB="45705">
                    <a:solidFill>
                      <a:schemeClr val="accent4">
                        <a:lumMod val="60000"/>
                        <a:lumOff val="40000"/>
                      </a:schemeClr>
                    </a:solidFill>
                  </a:tcPr>
                </a:tc>
                <a:tc>
                  <a:txBody>
                    <a:bodyPr/>
                    <a:lstStyle/>
                    <a:p>
                      <a:pPr algn="ctr"/>
                      <a:r>
                        <a:rPr lang="ru-RU" sz="1000" b="1" baseline="0" dirty="0" smtClean="0">
                          <a:solidFill>
                            <a:srgbClr val="000000"/>
                          </a:solidFill>
                          <a:latin typeface="Times New Roman"/>
                        </a:rPr>
                        <a:t>Налоговые льготы</a:t>
                      </a:r>
                    </a:p>
                  </a:txBody>
                  <a:tcPr marL="91433" marR="91433" marT="45705" marB="45705">
                    <a:solidFill>
                      <a:schemeClr val="accent4">
                        <a:lumMod val="60000"/>
                        <a:lumOff val="40000"/>
                      </a:schemeClr>
                    </a:solidFill>
                  </a:tcPr>
                </a:tc>
                <a:tc>
                  <a:txBody>
                    <a:bodyPr/>
                    <a:lstStyle/>
                    <a:p>
                      <a:pPr algn="ctr"/>
                      <a:r>
                        <a:rPr lang="ru-RU" sz="1000" b="1" baseline="0" dirty="0" smtClean="0">
                          <a:solidFill>
                            <a:srgbClr val="000000"/>
                          </a:solidFill>
                          <a:latin typeface="Times New Roman"/>
                        </a:rPr>
                        <a:t>Нормативный правовой документ</a:t>
                      </a:r>
                    </a:p>
                  </a:txBody>
                  <a:tcPr marL="91433" marR="91433" marT="45705" marB="45705">
                    <a:solidFill>
                      <a:schemeClr val="accent4">
                        <a:lumMod val="60000"/>
                        <a:lumOff val="40000"/>
                      </a:schemeClr>
                    </a:solidFill>
                  </a:tcPr>
                </a:tc>
                <a:extLst>
                  <a:ext uri="{0D108BD9-81ED-4DB2-BD59-A6C34878D82A}">
                    <a16:rowId xmlns:a16="http://schemas.microsoft.com/office/drawing/2014/main" val="10000"/>
                  </a:ext>
                </a:extLst>
              </a:tr>
              <a:tr h="243815">
                <a:tc>
                  <a:txBody>
                    <a:bodyPr/>
                    <a:lstStyle/>
                    <a:p>
                      <a:endParaRPr lang="ru-RU" sz="1000" b="1" baseline="0" dirty="0" smtClean="0">
                        <a:solidFill>
                          <a:srgbClr val="000000"/>
                        </a:solidFill>
                        <a:latin typeface="Times New Roman" pitchFamily="18" charset="0"/>
                        <a:cs typeface="Times New Roman" pitchFamily="18" charset="0"/>
                      </a:endParaRPr>
                    </a:p>
                  </a:txBody>
                  <a:tcPr marL="91433" marR="91433" marT="45705" marB="45705">
                    <a:solidFill>
                      <a:schemeClr val="accent4">
                        <a:lumMod val="40000"/>
                        <a:lumOff val="60000"/>
                      </a:schemeClr>
                    </a:solidFill>
                  </a:tcPr>
                </a:tc>
                <a:tc>
                  <a:txBody>
                    <a:bodyPr/>
                    <a:lstStyle/>
                    <a:p>
                      <a:pPr algn="ctr"/>
                      <a:r>
                        <a:rPr lang="ru-RU" sz="1000" b="1" baseline="0" dirty="0" smtClean="0">
                          <a:solidFill>
                            <a:srgbClr val="000000"/>
                          </a:solidFill>
                          <a:latin typeface="Times New Roman" pitchFamily="18" charset="0"/>
                          <a:cs typeface="Times New Roman" pitchFamily="18" charset="0"/>
                        </a:rPr>
                        <a:t>Земельный налог с юридических лиц</a:t>
                      </a:r>
                    </a:p>
                  </a:txBody>
                  <a:tcPr marL="91433" marR="91433" marT="45705" marB="45705">
                    <a:solidFill>
                      <a:schemeClr val="accent4">
                        <a:lumMod val="40000"/>
                        <a:lumOff val="60000"/>
                      </a:schemeClr>
                    </a:solidFill>
                  </a:tcPr>
                </a:tc>
                <a:tc>
                  <a:txBody>
                    <a:bodyPr/>
                    <a:lstStyle/>
                    <a:p>
                      <a:endParaRPr lang="ru-RU" sz="1000" b="1" baseline="0" dirty="0" smtClean="0">
                        <a:solidFill>
                          <a:srgbClr val="000000"/>
                        </a:solidFill>
                        <a:latin typeface="Times New Roman" pitchFamily="18" charset="0"/>
                        <a:cs typeface="Times New Roman" pitchFamily="18" charset="0"/>
                      </a:endParaRPr>
                    </a:p>
                  </a:txBody>
                  <a:tcPr marL="91433" marR="91433" marT="45705" marB="45705">
                    <a:solidFill>
                      <a:schemeClr val="accent4">
                        <a:lumMod val="40000"/>
                        <a:lumOff val="60000"/>
                      </a:schemeClr>
                    </a:solidFill>
                  </a:tcPr>
                </a:tc>
                <a:extLst>
                  <a:ext uri="{0D108BD9-81ED-4DB2-BD59-A6C34878D82A}">
                    <a16:rowId xmlns:a16="http://schemas.microsoft.com/office/drawing/2014/main" val="10001"/>
                  </a:ext>
                </a:extLst>
              </a:tr>
              <a:tr h="298709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000" kern="1200" baseline="0" dirty="0" smtClean="0">
                          <a:solidFill>
                            <a:schemeClr val="dk1"/>
                          </a:solidFill>
                          <a:latin typeface="Times New Roman" pitchFamily="18" charset="0"/>
                          <a:ea typeface="+mn-ea"/>
                          <a:cs typeface="Times New Roman" pitchFamily="18" charset="0"/>
                        </a:rPr>
                        <a:t>В размерах от 0,3 процента до 1,5 процентов от кадастровой стоимости земельного участка в зависимости от категории земель и вида разрешенного использования	</a:t>
                      </a:r>
                      <a:endParaRPr lang="ru-RU" sz="1000" b="1" baseline="0" dirty="0" smtClean="0">
                        <a:solidFill>
                          <a:srgbClr val="000000"/>
                        </a:solidFill>
                        <a:latin typeface="Times New Roman" pitchFamily="18" charset="0"/>
                        <a:cs typeface="Times New Roman" pitchFamily="18" charset="0"/>
                      </a:endParaRPr>
                    </a:p>
                  </a:txBody>
                  <a:tcPr marL="91433" marR="91433" marT="45705" marB="45705">
                    <a:solidFill>
                      <a:schemeClr val="accent4">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000" kern="1200" baseline="0" dirty="0" smtClean="0">
                          <a:solidFill>
                            <a:schemeClr val="dk1"/>
                          </a:solidFill>
                          <a:latin typeface="Times New Roman" pitchFamily="18" charset="0"/>
                          <a:ea typeface="+mn-ea"/>
                          <a:cs typeface="Times New Roman" pitchFamily="18" charset="0"/>
                        </a:rPr>
                        <a:t>Действуют льготы, установленные статьей 395 Налогового кодекса Российской Федерации, а также льготы, установленные </a:t>
                      </a:r>
                      <a:r>
                        <a:rPr lang="ru-RU" sz="1000" kern="1200" dirty="0" smtClean="0">
                          <a:solidFill>
                            <a:schemeClr val="dk1"/>
                          </a:solidFill>
                          <a:latin typeface="Times New Roman" pitchFamily="18" charset="0"/>
                          <a:ea typeface="+mn-ea"/>
                          <a:cs typeface="Times New Roman" pitchFamily="18" charset="0"/>
                        </a:rPr>
                        <a:t>Совета депутатов городского округа Лотошино 02.12.2019 года №58/6 «Об утверждении Положения о земельном налоге и ставок земельного налога на территории городского округа Лотошино» </a:t>
                      </a:r>
                      <a:r>
                        <a:rPr lang="ru-RU" sz="1000" kern="1200" baseline="0" dirty="0" smtClean="0">
                          <a:solidFill>
                            <a:schemeClr val="dk1"/>
                          </a:solidFill>
                          <a:latin typeface="Times New Roman" pitchFamily="18" charset="0"/>
                          <a:ea typeface="+mn-ea"/>
                          <a:cs typeface="Times New Roman" pitchFamily="18" charset="0"/>
                        </a:rPr>
                        <a:t>(с изменениями):</a:t>
                      </a:r>
                    </a:p>
                    <a:p>
                      <a:pPr marL="0" marR="0" indent="0" algn="l" defTabSz="457200" rtl="0" eaLnBrk="1" fontAlgn="auto" latinLnBrk="0" hangingPunct="1">
                        <a:lnSpc>
                          <a:spcPct val="100000"/>
                        </a:lnSpc>
                        <a:spcBef>
                          <a:spcPts val="0"/>
                        </a:spcBef>
                        <a:spcAft>
                          <a:spcPts val="0"/>
                        </a:spcAft>
                        <a:buClrTx/>
                        <a:buSzTx/>
                        <a:buFontTx/>
                        <a:buNone/>
                        <a:tabLst/>
                        <a:defRPr/>
                      </a:pPr>
                      <a:r>
                        <a:rPr lang="ru-RU" sz="1000" b="1" kern="1200" baseline="0" dirty="0" smtClean="0">
                          <a:solidFill>
                            <a:schemeClr val="dk1"/>
                          </a:solidFill>
                          <a:latin typeface="Times New Roman" pitchFamily="18" charset="0"/>
                          <a:ea typeface="+mn-ea"/>
                          <a:cs typeface="Times New Roman" pitchFamily="18" charset="0"/>
                        </a:rPr>
                        <a:t>-</a:t>
                      </a:r>
                      <a:r>
                        <a:rPr kumimoji="0" lang="ru-RU" sz="1000" b="0" kern="1200" dirty="0" smtClean="0">
                          <a:solidFill>
                            <a:schemeClr val="dk1"/>
                          </a:solidFill>
                          <a:latin typeface="Times New Roman" pitchFamily="18" charset="0"/>
                          <a:ea typeface="+mn-ea"/>
                          <a:cs typeface="Times New Roman" pitchFamily="18" charset="0"/>
                        </a:rPr>
                        <a:t>Органы местного самоуправления в отношении земельных участков, используемых ими для непосредственного выполнения возложенных на них функций – в размере 100%;</a:t>
                      </a:r>
                    </a:p>
                    <a:p>
                      <a:pPr marL="0" marR="0" indent="0" algn="l" defTabSz="457200" rtl="0" eaLnBrk="1" fontAlgn="auto" latinLnBrk="0" hangingPunct="1">
                        <a:lnSpc>
                          <a:spcPct val="100000"/>
                        </a:lnSpc>
                        <a:spcBef>
                          <a:spcPts val="0"/>
                        </a:spcBef>
                        <a:spcAft>
                          <a:spcPts val="0"/>
                        </a:spcAft>
                        <a:buClrTx/>
                        <a:buSzTx/>
                        <a:buFontTx/>
                        <a:buChar char="-"/>
                        <a:tabLst/>
                        <a:defRPr/>
                      </a:pPr>
                      <a:r>
                        <a:rPr kumimoji="0" lang="ru-RU" sz="1000" b="0" kern="1200" dirty="0" smtClean="0">
                          <a:solidFill>
                            <a:schemeClr val="dk1"/>
                          </a:solidFill>
                          <a:latin typeface="Times New Roman" pitchFamily="18" charset="0"/>
                          <a:ea typeface="+mn-ea"/>
                          <a:cs typeface="Times New Roman" pitchFamily="18" charset="0"/>
                        </a:rPr>
                        <a:t>Держатель реестра объектов муниципальной собственности городского округа Лотошино в отношении земельных участков, находящихся в муниципальной казне городского округа Лотошино  - в размере 100%;</a:t>
                      </a:r>
                    </a:p>
                    <a:p>
                      <a:pPr marL="0" marR="0" indent="0" algn="l" defTabSz="457200" rtl="0" eaLnBrk="1" fontAlgn="auto" latinLnBrk="0" hangingPunct="1">
                        <a:lnSpc>
                          <a:spcPct val="100000"/>
                        </a:lnSpc>
                        <a:spcBef>
                          <a:spcPts val="0"/>
                        </a:spcBef>
                        <a:spcAft>
                          <a:spcPts val="0"/>
                        </a:spcAft>
                        <a:buClrTx/>
                        <a:buSzTx/>
                        <a:buFontTx/>
                        <a:buChar char="-"/>
                        <a:tabLst/>
                        <a:defRPr/>
                      </a:pPr>
                      <a:r>
                        <a:rPr kumimoji="0" lang="ru-RU" sz="1000" b="0" kern="1200" dirty="0" smtClean="0">
                          <a:solidFill>
                            <a:schemeClr val="dk1"/>
                          </a:solidFill>
                          <a:latin typeface="Times New Roman" pitchFamily="18" charset="0"/>
                          <a:ea typeface="+mn-ea"/>
                          <a:cs typeface="Times New Roman" pitchFamily="18" charset="0"/>
                        </a:rPr>
                        <a:t> Некоммерческие организации, проводящим мероприятия по охране и воспроизводству охотничьей фауны и рыбных запасов в угодьях, налоговую льготу по уплате земельного налога за земельные участки, на которых расположены объекты недвижимости, используемые в указанных целях</a:t>
                      </a:r>
                      <a:r>
                        <a:rPr kumimoji="0" lang="ru-RU" sz="1000" b="0" kern="1200" baseline="0" dirty="0" smtClean="0">
                          <a:solidFill>
                            <a:schemeClr val="dk1"/>
                          </a:solidFill>
                          <a:latin typeface="Times New Roman" pitchFamily="18" charset="0"/>
                          <a:ea typeface="+mn-ea"/>
                          <a:cs typeface="Times New Roman" pitchFamily="18" charset="0"/>
                        </a:rPr>
                        <a:t> – в размере 100%;</a:t>
                      </a:r>
                    </a:p>
                    <a:p>
                      <a:pPr marL="0" marR="0" indent="0" algn="l" defTabSz="457200" rtl="0" eaLnBrk="1" fontAlgn="auto" latinLnBrk="0" hangingPunct="1">
                        <a:lnSpc>
                          <a:spcPct val="100000"/>
                        </a:lnSpc>
                        <a:spcBef>
                          <a:spcPts val="0"/>
                        </a:spcBef>
                        <a:spcAft>
                          <a:spcPts val="0"/>
                        </a:spcAft>
                        <a:buClrTx/>
                        <a:buSzTx/>
                        <a:buFontTx/>
                        <a:buChar char="-"/>
                        <a:tabLst/>
                        <a:defRPr/>
                      </a:pPr>
                      <a:r>
                        <a:rPr kumimoji="0" lang="ru-RU" sz="1000" b="0" kern="1200" dirty="0" smtClean="0">
                          <a:solidFill>
                            <a:schemeClr val="dk1"/>
                          </a:solidFill>
                          <a:latin typeface="Times New Roman" pitchFamily="18" charset="0"/>
                          <a:ea typeface="+mn-ea"/>
                          <a:cs typeface="Times New Roman" pitchFamily="18" charset="0"/>
                        </a:rPr>
                        <a:t>Инвесторы, осуществившим капитальные вложения в объекты основных средств, в виде освобождения от уплаты земельного налога, в отношении земельного участка на котором расположен объект основных средств стоимостью не менее пятидесяти миллионов рублей, который впервые введен в эксплуатацию и принят на бухгалтерский учет  - в размере 100%.</a:t>
                      </a:r>
                      <a:endParaRPr lang="ru-RU" sz="1000" b="1" baseline="0" dirty="0" smtClean="0">
                        <a:solidFill>
                          <a:srgbClr val="000000"/>
                        </a:solidFill>
                        <a:latin typeface="Times New Roman" pitchFamily="18" charset="0"/>
                        <a:cs typeface="Times New Roman" pitchFamily="18" charset="0"/>
                      </a:endParaRPr>
                    </a:p>
                  </a:txBody>
                  <a:tcPr marL="91433" marR="91433" marT="45705" marB="45705">
                    <a:solidFill>
                      <a:schemeClr val="accent4">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000" kern="1200" dirty="0" smtClean="0">
                          <a:solidFill>
                            <a:schemeClr val="dk1"/>
                          </a:solidFill>
                          <a:latin typeface="Times New Roman" pitchFamily="18" charset="0"/>
                          <a:ea typeface="+mn-ea"/>
                          <a:cs typeface="Times New Roman" pitchFamily="18" charset="0"/>
                        </a:rPr>
                        <a:t>Решение Совета депутатов городского округа Лотошино 02.12.2019 года №58/6 «Об утверждении Положения о земельном налоге и ставок земельного налога на территории городского округа Лотошино»</a:t>
                      </a:r>
                      <a:r>
                        <a:rPr lang="en-US" sz="1000" kern="1200" dirty="0" smtClean="0">
                          <a:solidFill>
                            <a:schemeClr val="dk1"/>
                          </a:solidFill>
                          <a:latin typeface="Times New Roman" pitchFamily="18" charset="0"/>
                          <a:ea typeface="+mn-ea"/>
                          <a:cs typeface="Times New Roman" pitchFamily="18" charset="0"/>
                        </a:rPr>
                        <a:t> </a:t>
                      </a:r>
                      <a:r>
                        <a:rPr lang="ru-RU" sz="1000" kern="1200" baseline="0" dirty="0" smtClean="0">
                          <a:solidFill>
                            <a:schemeClr val="dk1"/>
                          </a:solidFill>
                          <a:latin typeface="Times New Roman" pitchFamily="18" charset="0"/>
                          <a:ea typeface="+mn-ea"/>
                          <a:cs typeface="Times New Roman" pitchFamily="18" charset="0"/>
                        </a:rPr>
                        <a:t>(с изменениями </a:t>
                      </a:r>
                      <a:r>
                        <a:rPr lang="ru-RU" sz="1000" kern="1200" baseline="0" dirty="0" smtClean="0">
                          <a:solidFill>
                            <a:schemeClr val="tx1"/>
                          </a:solidFill>
                          <a:latin typeface="Times New Roman" pitchFamily="18" charset="0"/>
                          <a:ea typeface="+mn-ea"/>
                          <a:cs typeface="Times New Roman" pitchFamily="18" charset="0"/>
                        </a:rPr>
                        <a:t>от  04.06.2020 </a:t>
                      </a:r>
                      <a:r>
                        <a:rPr lang="en-US" sz="1000" kern="1200" baseline="0" dirty="0" smtClean="0">
                          <a:solidFill>
                            <a:schemeClr val="tx1"/>
                          </a:solidFill>
                          <a:latin typeface="Times New Roman" pitchFamily="18" charset="0"/>
                          <a:ea typeface="+mn-ea"/>
                          <a:cs typeface="Times New Roman" pitchFamily="18" charset="0"/>
                        </a:rPr>
                        <a:t>N</a:t>
                      </a:r>
                      <a:r>
                        <a:rPr lang="ru-RU" sz="1000" kern="1200" baseline="0" dirty="0" smtClean="0">
                          <a:solidFill>
                            <a:schemeClr val="tx1"/>
                          </a:solidFill>
                          <a:latin typeface="Times New Roman" pitchFamily="18" charset="0"/>
                          <a:ea typeface="+mn-ea"/>
                          <a:cs typeface="Times New Roman" pitchFamily="18" charset="0"/>
                        </a:rPr>
                        <a:t>123/11 (применяется к правоотношениям, возникшим с 01 марта 2020 года и действует до 31 декабря 2020 года);  от 27.08.2020 N 145/13; от 27.08.2020 </a:t>
                      </a:r>
                      <a:r>
                        <a:rPr lang="en-US" sz="1000" kern="1200" baseline="0" dirty="0" smtClean="0">
                          <a:solidFill>
                            <a:schemeClr val="tx1"/>
                          </a:solidFill>
                          <a:latin typeface="Times New Roman" pitchFamily="18" charset="0"/>
                          <a:ea typeface="+mn-ea"/>
                          <a:cs typeface="Times New Roman" pitchFamily="18" charset="0"/>
                        </a:rPr>
                        <a:t>N</a:t>
                      </a:r>
                      <a:r>
                        <a:rPr lang="ru-RU" sz="1000" kern="1200" baseline="0" dirty="0" smtClean="0">
                          <a:solidFill>
                            <a:schemeClr val="tx1"/>
                          </a:solidFill>
                          <a:latin typeface="Times New Roman" pitchFamily="18" charset="0"/>
                          <a:ea typeface="+mn-ea"/>
                          <a:cs typeface="Times New Roman" pitchFamily="18" charset="0"/>
                        </a:rPr>
                        <a:t>153/13 применяется к правоотношениям, возникшим с 01 января 2020 года), от 29.04.2021 №243/23 (применяется к правоотношениям, возникшим с 01 января 2021 года); от 29.09.2022 </a:t>
                      </a:r>
                      <a:r>
                        <a:rPr lang="en-US" sz="1000" kern="1200" baseline="0" dirty="0" smtClean="0">
                          <a:solidFill>
                            <a:schemeClr val="tx1"/>
                          </a:solidFill>
                          <a:latin typeface="Times New Roman" pitchFamily="18" charset="0"/>
                          <a:ea typeface="+mn-ea"/>
                          <a:cs typeface="Times New Roman" pitchFamily="18" charset="0"/>
                        </a:rPr>
                        <a:t>N370/45)</a:t>
                      </a:r>
                      <a:endParaRPr lang="ru-RU" sz="1000" b="1" baseline="0" dirty="0" smtClean="0">
                        <a:solidFill>
                          <a:schemeClr val="tx1"/>
                        </a:solidFill>
                        <a:latin typeface="Times New Roman" pitchFamily="18" charset="0"/>
                        <a:cs typeface="Times New Roman" pitchFamily="18" charset="0"/>
                      </a:endParaRPr>
                    </a:p>
                  </a:txBody>
                  <a:tcPr marL="91433" marR="91433" marT="45705" marB="45705">
                    <a:solidFill>
                      <a:schemeClr val="accent4">
                        <a:lumMod val="20000"/>
                        <a:lumOff val="80000"/>
                      </a:schemeClr>
                    </a:solidFill>
                  </a:tcPr>
                </a:tc>
                <a:extLst>
                  <a:ext uri="{0D108BD9-81ED-4DB2-BD59-A6C34878D82A}">
                    <a16:rowId xmlns:a16="http://schemas.microsoft.com/office/drawing/2014/main" val="10002"/>
                  </a:ext>
                </a:extLst>
              </a:tr>
              <a:tr h="243815">
                <a:tc>
                  <a:txBody>
                    <a:bodyPr/>
                    <a:lstStyle/>
                    <a:p>
                      <a:endParaRPr lang="ru-RU" sz="1000" b="1" baseline="0" dirty="0" smtClean="0">
                        <a:solidFill>
                          <a:srgbClr val="000000"/>
                        </a:solidFill>
                        <a:latin typeface="Times New Roman" pitchFamily="18" charset="0"/>
                        <a:cs typeface="Times New Roman" pitchFamily="18" charset="0"/>
                      </a:endParaRPr>
                    </a:p>
                  </a:txBody>
                  <a:tcPr marL="91433" marR="91433" marT="45705" marB="45705">
                    <a:solidFill>
                      <a:schemeClr val="accent4">
                        <a:lumMod val="40000"/>
                        <a:lumOff val="60000"/>
                      </a:schemeClr>
                    </a:solidFill>
                  </a:tcPr>
                </a:tc>
                <a:tc>
                  <a:txBody>
                    <a:bodyPr/>
                    <a:lstStyle/>
                    <a:p>
                      <a:pPr algn="ctr"/>
                      <a:r>
                        <a:rPr lang="ru-RU" sz="1000" b="1" baseline="0" dirty="0" smtClean="0">
                          <a:solidFill>
                            <a:srgbClr val="000000"/>
                          </a:solidFill>
                          <a:latin typeface="Times New Roman" pitchFamily="18" charset="0"/>
                          <a:cs typeface="Times New Roman" pitchFamily="18" charset="0"/>
                        </a:rPr>
                        <a:t>Налог на имущество с физических лиц</a:t>
                      </a:r>
                    </a:p>
                  </a:txBody>
                  <a:tcPr marL="91433" marR="91433" marT="45705" marB="45705">
                    <a:solidFill>
                      <a:schemeClr val="accent4">
                        <a:lumMod val="40000"/>
                        <a:lumOff val="60000"/>
                      </a:schemeClr>
                    </a:solidFill>
                  </a:tcPr>
                </a:tc>
                <a:tc>
                  <a:txBody>
                    <a:bodyPr/>
                    <a:lstStyle/>
                    <a:p>
                      <a:endParaRPr lang="ru-RU" sz="1000" b="1" baseline="0" dirty="0" smtClean="0">
                        <a:solidFill>
                          <a:srgbClr val="000000"/>
                        </a:solidFill>
                        <a:latin typeface="Times New Roman" pitchFamily="18" charset="0"/>
                        <a:cs typeface="Times New Roman" pitchFamily="18" charset="0"/>
                      </a:endParaRPr>
                    </a:p>
                  </a:txBody>
                  <a:tcPr marL="91433" marR="91433" marT="45705" marB="45705">
                    <a:solidFill>
                      <a:schemeClr val="accent4">
                        <a:lumMod val="40000"/>
                        <a:lumOff val="60000"/>
                      </a:schemeClr>
                    </a:solidFill>
                  </a:tcPr>
                </a:tc>
                <a:extLst>
                  <a:ext uri="{0D108BD9-81ED-4DB2-BD59-A6C34878D82A}">
                    <a16:rowId xmlns:a16="http://schemas.microsoft.com/office/drawing/2014/main" val="10003"/>
                  </a:ext>
                </a:extLst>
              </a:tr>
              <a:tr h="207266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000" kern="1200" baseline="0" dirty="0" smtClean="0">
                          <a:solidFill>
                            <a:schemeClr val="dk1"/>
                          </a:solidFill>
                          <a:latin typeface="Times New Roman" pitchFamily="18" charset="0"/>
                          <a:ea typeface="+mn-ea"/>
                          <a:cs typeface="Times New Roman" pitchFamily="18" charset="0"/>
                        </a:rPr>
                        <a:t>В размерах от 0,2 процента до 2,0 процентов от кадастровой стоимости объекта в зависимости от вида имущества	</a:t>
                      </a:r>
                    </a:p>
                    <a:p>
                      <a:endParaRPr lang="ru-RU" sz="1000" b="1" baseline="0" dirty="0" smtClean="0">
                        <a:solidFill>
                          <a:srgbClr val="000000"/>
                        </a:solidFill>
                        <a:latin typeface="Times New Roman" pitchFamily="18" charset="0"/>
                        <a:cs typeface="Times New Roman" pitchFamily="18" charset="0"/>
                      </a:endParaRPr>
                    </a:p>
                  </a:txBody>
                  <a:tcPr marL="91433" marR="91433" marT="45705" marB="45705">
                    <a:solidFill>
                      <a:schemeClr val="accent4">
                        <a:lumMod val="20000"/>
                        <a:lumOff val="80000"/>
                      </a:schemeClr>
                    </a:solidFill>
                  </a:tcPr>
                </a:tc>
                <a:tc>
                  <a:txBody>
                    <a:bodyPr/>
                    <a:lstStyle/>
                    <a:p>
                      <a:r>
                        <a:rPr lang="ru-RU" sz="1000" kern="1200" baseline="0" dirty="0" smtClean="0">
                          <a:solidFill>
                            <a:schemeClr val="dk1"/>
                          </a:solidFill>
                          <a:latin typeface="Times New Roman" pitchFamily="18" charset="0"/>
                          <a:ea typeface="+mn-ea"/>
                          <a:cs typeface="Times New Roman" pitchFamily="18" charset="0"/>
                        </a:rPr>
                        <a:t>Действуют льготы, установленные статьей 407 Налогового кодекса Российской Федерации, а также льготы, установленные Решением Совета депутатов от 02.12.2019 N 59/6 «О </a:t>
                      </a:r>
                      <a:r>
                        <a:rPr lang="ru-RU" sz="1000" kern="1200" dirty="0" smtClean="0">
                          <a:solidFill>
                            <a:schemeClr val="dk1"/>
                          </a:solidFill>
                          <a:latin typeface="Times New Roman" pitchFamily="18" charset="0"/>
                          <a:ea typeface="+mn-ea"/>
                          <a:cs typeface="Times New Roman" pitchFamily="18" charset="0"/>
                        </a:rPr>
                        <a:t>Положении о налоге на имущество физических лиц и ставок налога на имущество физических лиц на территории городского округа Лотошино</a:t>
                      </a:r>
                      <a:r>
                        <a:rPr lang="ru-RU" sz="1000" kern="1200" baseline="0" dirty="0" smtClean="0">
                          <a:solidFill>
                            <a:schemeClr val="dk1"/>
                          </a:solidFill>
                          <a:latin typeface="Times New Roman" pitchFamily="18" charset="0"/>
                          <a:ea typeface="+mn-ea"/>
                          <a:cs typeface="Times New Roman" pitchFamily="18" charset="0"/>
                        </a:rPr>
                        <a:t>» (с изменениями):</a:t>
                      </a:r>
                    </a:p>
                    <a:p>
                      <a:pPr marL="0" marR="0" indent="0" algn="l" defTabSz="914400" rtl="0" eaLnBrk="1" fontAlgn="auto" latinLnBrk="0" hangingPunct="1">
                        <a:lnSpc>
                          <a:spcPct val="100000"/>
                        </a:lnSpc>
                        <a:spcBef>
                          <a:spcPts val="0"/>
                        </a:spcBef>
                        <a:spcAft>
                          <a:spcPts val="0"/>
                        </a:spcAft>
                        <a:buClrTx/>
                        <a:buSzTx/>
                        <a:buFontTx/>
                        <a:buNone/>
                        <a:tabLst/>
                        <a:defRPr/>
                      </a:pPr>
                      <a:r>
                        <a:rPr lang="ru-RU" sz="1000" kern="1200" baseline="0" dirty="0" smtClean="0">
                          <a:solidFill>
                            <a:schemeClr val="dk1"/>
                          </a:solidFill>
                          <a:latin typeface="Times New Roman" pitchFamily="18" charset="0"/>
                          <a:ea typeface="+mn-ea"/>
                          <a:cs typeface="Times New Roman" pitchFamily="18" charset="0"/>
                        </a:rPr>
                        <a:t>-</a:t>
                      </a:r>
                      <a:r>
                        <a:rPr kumimoji="0" lang="ru-RU" sz="1000" b="0" kern="1200" dirty="0" smtClean="0">
                          <a:solidFill>
                            <a:schemeClr val="dk1"/>
                          </a:solidFill>
                          <a:latin typeface="Times New Roman" pitchFamily="18" charset="0"/>
                          <a:ea typeface="+mn-ea"/>
                          <a:cs typeface="Times New Roman" pitchFamily="18" charset="0"/>
                        </a:rPr>
                        <a:t>Многодетные малоимущие семьи, имеющим трех и более несовершеннолетних детей, среднедушевой доход которых ниже величины прожиточного минимума, установленного в Московской области на душу населения  - в размере 100%;</a:t>
                      </a:r>
                    </a:p>
                    <a:p>
                      <a:pPr marL="0" marR="0" indent="0" algn="l" defTabSz="914400" rtl="0" eaLnBrk="1" fontAlgn="auto" latinLnBrk="0" hangingPunct="1">
                        <a:lnSpc>
                          <a:spcPct val="100000"/>
                        </a:lnSpc>
                        <a:spcBef>
                          <a:spcPts val="0"/>
                        </a:spcBef>
                        <a:spcAft>
                          <a:spcPts val="0"/>
                        </a:spcAft>
                        <a:buClrTx/>
                        <a:buSzTx/>
                        <a:buFontTx/>
                        <a:buNone/>
                        <a:tabLst/>
                        <a:defRPr/>
                      </a:pPr>
                      <a:r>
                        <a:rPr kumimoji="0" lang="ru-RU" sz="1000" b="0" kern="1200" dirty="0" smtClean="0">
                          <a:solidFill>
                            <a:schemeClr val="dk1"/>
                          </a:solidFill>
                          <a:latin typeface="Times New Roman" pitchFamily="18" charset="0"/>
                          <a:ea typeface="+mn-ea"/>
                          <a:cs typeface="Times New Roman" pitchFamily="18" charset="0"/>
                        </a:rPr>
                        <a:t>- Физическим лицам, являющимися почетными жителями Лотошинского района, городского поселения Лотошино Лотошинского района, сельского поселения Микулинское Лотошинского района, городского округа Лотошино чьи объекты налогообложения жилого назначения расположены на территории городского округа Лотошино;</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ru-RU" sz="1000" b="0" kern="1200" dirty="0" smtClean="0">
                        <a:solidFill>
                          <a:schemeClr val="dk1"/>
                        </a:solidFill>
                        <a:latin typeface="Times New Roman" pitchFamily="18" charset="0"/>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000" kern="1200" baseline="0" dirty="0" smtClean="0">
                        <a:solidFill>
                          <a:schemeClr val="dk1"/>
                        </a:solidFill>
                        <a:latin typeface="Times New Roman" pitchFamily="18" charset="0"/>
                        <a:ea typeface="+mn-ea"/>
                        <a:cs typeface="Times New Roman" pitchFamily="18" charset="0"/>
                      </a:endParaRPr>
                    </a:p>
                  </a:txBody>
                  <a:tcPr marL="91433" marR="91433" marT="45705" marB="45705">
                    <a:solidFill>
                      <a:schemeClr val="accent4">
                        <a:lumMod val="20000"/>
                        <a:lumOff val="80000"/>
                      </a:schemeClr>
                    </a:solidFill>
                  </a:tcPr>
                </a:tc>
                <a:tc>
                  <a:txBody>
                    <a:bodyPr/>
                    <a:lstStyle/>
                    <a:p>
                      <a:r>
                        <a:rPr lang="ru-RU" sz="1000" kern="1200" baseline="0" dirty="0" smtClean="0">
                          <a:solidFill>
                            <a:schemeClr val="dk1"/>
                          </a:solidFill>
                          <a:latin typeface="Times New Roman" pitchFamily="18" charset="0"/>
                          <a:ea typeface="+mn-ea"/>
                          <a:cs typeface="Times New Roman" pitchFamily="18" charset="0"/>
                        </a:rPr>
                        <a:t>Решение Совета депутатов от 02.12.2019 N 59/6 "О </a:t>
                      </a:r>
                      <a:r>
                        <a:rPr lang="ru-RU" sz="1000" kern="1200" dirty="0" smtClean="0">
                          <a:solidFill>
                            <a:schemeClr val="dk1"/>
                          </a:solidFill>
                          <a:latin typeface="Times New Roman" pitchFamily="18" charset="0"/>
                          <a:ea typeface="+mn-ea"/>
                          <a:cs typeface="Times New Roman" pitchFamily="18" charset="0"/>
                        </a:rPr>
                        <a:t>Положении о налоге на имущество физических лиц и ставок налога на имущество физических лиц на территории</a:t>
                      </a:r>
                    </a:p>
                    <a:p>
                      <a:r>
                        <a:rPr lang="ru-RU" sz="1000" kern="1200" dirty="0" smtClean="0">
                          <a:solidFill>
                            <a:schemeClr val="dk1"/>
                          </a:solidFill>
                          <a:latin typeface="Times New Roman" pitchFamily="18" charset="0"/>
                          <a:ea typeface="+mn-ea"/>
                          <a:cs typeface="Times New Roman" pitchFamily="18" charset="0"/>
                        </a:rPr>
                        <a:t>городского округа Лотошино</a:t>
                      </a:r>
                      <a:r>
                        <a:rPr lang="ru-RU" sz="1000" kern="1200" baseline="0" dirty="0" smtClean="0">
                          <a:solidFill>
                            <a:schemeClr val="dk1"/>
                          </a:solidFill>
                          <a:latin typeface="Times New Roman" pitchFamily="18" charset="0"/>
                          <a:ea typeface="+mn-ea"/>
                          <a:cs typeface="Times New Roman" pitchFamily="18" charset="0"/>
                        </a:rPr>
                        <a:t>" (с изменениями </a:t>
                      </a:r>
                      <a:r>
                        <a:rPr lang="ru-RU" sz="1000" kern="1200" baseline="0" dirty="0" smtClean="0">
                          <a:solidFill>
                            <a:schemeClr val="tx1"/>
                          </a:solidFill>
                          <a:latin typeface="Times New Roman" pitchFamily="18" charset="0"/>
                          <a:ea typeface="+mn-ea"/>
                          <a:cs typeface="Times New Roman" pitchFamily="18" charset="0"/>
                        </a:rPr>
                        <a:t>от  27.08.2020 N144/13;</a:t>
                      </a:r>
                      <a:r>
                        <a:rPr lang="en-US" sz="1000" kern="1200" baseline="0" dirty="0" smtClean="0">
                          <a:solidFill>
                            <a:schemeClr val="tx1"/>
                          </a:solidFill>
                          <a:latin typeface="Times New Roman" pitchFamily="18" charset="0"/>
                          <a:ea typeface="+mn-ea"/>
                          <a:cs typeface="Times New Roman" pitchFamily="18" charset="0"/>
                        </a:rPr>
                        <a:t> </a:t>
                      </a:r>
                      <a:r>
                        <a:rPr lang="ru-RU" sz="1000" kern="1200" baseline="0" dirty="0" smtClean="0">
                          <a:solidFill>
                            <a:schemeClr val="tx1"/>
                          </a:solidFill>
                          <a:latin typeface="Times New Roman" pitchFamily="18" charset="0"/>
                          <a:ea typeface="+mn-ea"/>
                          <a:cs typeface="Times New Roman" pitchFamily="18" charset="0"/>
                        </a:rPr>
                        <a:t> от 24.12.2020 N194/18) </a:t>
                      </a:r>
                      <a:endParaRPr lang="ru-RU" sz="1000" b="1" baseline="0" dirty="0" smtClean="0">
                        <a:solidFill>
                          <a:srgbClr val="000000"/>
                        </a:solidFill>
                        <a:latin typeface="Times New Roman" pitchFamily="18" charset="0"/>
                        <a:cs typeface="Times New Roman" pitchFamily="18" charset="0"/>
                      </a:endParaRPr>
                    </a:p>
                  </a:txBody>
                  <a:tcPr marL="91433" marR="91433" marT="45705" marB="45705">
                    <a:solidFill>
                      <a:schemeClr val="accent4">
                        <a:lumMod val="20000"/>
                        <a:lumOff val="80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357192042"/>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Заголовок 1"/>
          <p:cNvSpPr>
            <a:spLocks noGrp="1"/>
          </p:cNvSpPr>
          <p:nvPr>
            <p:ph type="title"/>
          </p:nvPr>
        </p:nvSpPr>
        <p:spPr>
          <a:xfrm>
            <a:off x="179388" y="158750"/>
            <a:ext cx="8574087" cy="461963"/>
          </a:xfrm>
        </p:spPr>
        <p:txBody>
          <a:bodyPr/>
          <a:lstStyle/>
          <a:p>
            <a:pPr algn="ctr" eaLnBrk="1" hangingPunct="1"/>
            <a:r>
              <a:rPr lang="ru-RU" altLang="ru-RU" sz="1200" b="1" dirty="0" smtClean="0">
                <a:solidFill>
                  <a:srgbClr val="FF0000"/>
                </a:solidFill>
                <a:latin typeface="Times New Roman" panose="02020603050405020304" pitchFamily="18" charset="0"/>
                <a:cs typeface="Times New Roman" panose="02020603050405020304" pitchFamily="18" charset="0"/>
              </a:rPr>
              <a:t>Объемы выпадающих доходов в связи с предоставлением льгот, установленных представительными органами местного самоуправления в соответствии с порядком, утверждённым нормативно-правовым актом  городского округа Лотошино</a:t>
            </a:r>
          </a:p>
        </p:txBody>
      </p:sp>
      <p:graphicFrame>
        <p:nvGraphicFramePr>
          <p:cNvPr id="6" name="Таблица 5"/>
          <p:cNvGraphicFramePr>
            <a:graphicFrameLocks noGrp="1"/>
          </p:cNvGraphicFramePr>
          <p:nvPr>
            <p:extLst>
              <p:ext uri="{D42A27DB-BD31-4B8C-83A1-F6EECF244321}">
                <p14:modId xmlns:p14="http://schemas.microsoft.com/office/powerpoint/2010/main" val="3170648446"/>
              </p:ext>
            </p:extLst>
          </p:nvPr>
        </p:nvGraphicFramePr>
        <p:xfrm>
          <a:off x="179388" y="908050"/>
          <a:ext cx="8574087" cy="5567404"/>
        </p:xfrm>
        <a:graphic>
          <a:graphicData uri="http://schemas.openxmlformats.org/drawingml/2006/table">
            <a:tbl>
              <a:tblPr firstRow="1" bandRow="1">
                <a:tableStyleId>{5C22544A-7EE6-4342-B048-85BDC9FD1C3A}</a:tableStyleId>
              </a:tblPr>
              <a:tblGrid>
                <a:gridCol w="571759">
                  <a:extLst>
                    <a:ext uri="{9D8B030D-6E8A-4147-A177-3AD203B41FA5}">
                      <a16:colId xmlns:a16="http://schemas.microsoft.com/office/drawing/2014/main" val="20000"/>
                    </a:ext>
                  </a:extLst>
                </a:gridCol>
                <a:gridCol w="5003307">
                  <a:extLst>
                    <a:ext uri="{9D8B030D-6E8A-4147-A177-3AD203B41FA5}">
                      <a16:colId xmlns:a16="http://schemas.microsoft.com/office/drawing/2014/main" val="20001"/>
                    </a:ext>
                  </a:extLst>
                </a:gridCol>
                <a:gridCol w="1481842">
                  <a:extLst>
                    <a:ext uri="{9D8B030D-6E8A-4147-A177-3AD203B41FA5}">
                      <a16:colId xmlns:a16="http://schemas.microsoft.com/office/drawing/2014/main" val="20002"/>
                    </a:ext>
                  </a:extLst>
                </a:gridCol>
                <a:gridCol w="691488">
                  <a:extLst>
                    <a:ext uri="{9D8B030D-6E8A-4147-A177-3AD203B41FA5}">
                      <a16:colId xmlns:a16="http://schemas.microsoft.com/office/drawing/2014/main" val="20003"/>
                    </a:ext>
                  </a:extLst>
                </a:gridCol>
                <a:gridCol w="825691">
                  <a:extLst>
                    <a:ext uri="{9D8B030D-6E8A-4147-A177-3AD203B41FA5}">
                      <a16:colId xmlns:a16="http://schemas.microsoft.com/office/drawing/2014/main" val="20004"/>
                    </a:ext>
                  </a:extLst>
                </a:gridCol>
              </a:tblGrid>
              <a:tr h="822988">
                <a:tc>
                  <a:txBody>
                    <a:bodyPr/>
                    <a:lstStyle/>
                    <a:p>
                      <a:r>
                        <a:rPr lang="ru-RU" sz="1000" b="1" kern="1200" baseline="0" dirty="0" smtClean="0">
                          <a:solidFill>
                            <a:schemeClr val="tx1"/>
                          </a:solidFill>
                          <a:latin typeface="Times New Roman" pitchFamily="18" charset="0"/>
                          <a:ea typeface="+mn-ea"/>
                          <a:cs typeface="Times New Roman" pitchFamily="18" charset="0"/>
                        </a:rPr>
                        <a:t>№ </a:t>
                      </a:r>
                      <a:r>
                        <a:rPr lang="ru-RU" sz="1000" b="1" kern="1200" baseline="0" dirty="0" err="1" smtClean="0">
                          <a:solidFill>
                            <a:schemeClr val="tx1"/>
                          </a:solidFill>
                          <a:latin typeface="Times New Roman" pitchFamily="18" charset="0"/>
                          <a:ea typeface="+mn-ea"/>
                          <a:cs typeface="Times New Roman" pitchFamily="18" charset="0"/>
                        </a:rPr>
                        <a:t>п</a:t>
                      </a:r>
                      <a:r>
                        <a:rPr lang="ru-RU" sz="1000" b="1" kern="1200" baseline="0" dirty="0" smtClean="0">
                          <a:solidFill>
                            <a:schemeClr val="tx1"/>
                          </a:solidFill>
                          <a:latin typeface="Times New Roman" pitchFamily="18" charset="0"/>
                          <a:ea typeface="+mn-ea"/>
                          <a:cs typeface="Times New Roman" pitchFamily="18" charset="0"/>
                        </a:rPr>
                        <a:t>/</a:t>
                      </a:r>
                      <a:r>
                        <a:rPr lang="ru-RU" sz="1000" b="1" kern="1200" baseline="0" dirty="0" err="1" smtClean="0">
                          <a:solidFill>
                            <a:schemeClr val="tx1"/>
                          </a:solidFill>
                          <a:latin typeface="Times New Roman" pitchFamily="18" charset="0"/>
                          <a:ea typeface="+mn-ea"/>
                          <a:cs typeface="Times New Roman" pitchFamily="18" charset="0"/>
                        </a:rPr>
                        <a:t>п</a:t>
                      </a:r>
                      <a:endParaRPr lang="ru-RU" sz="1000" b="1" kern="1200" baseline="0" dirty="0">
                        <a:solidFill>
                          <a:schemeClr val="tx1"/>
                        </a:solidFill>
                        <a:latin typeface="Times New Roman" pitchFamily="18" charset="0"/>
                        <a:ea typeface="+mn-ea"/>
                        <a:cs typeface="Times New Roman" pitchFamily="18" charset="0"/>
                      </a:endParaRPr>
                    </a:p>
                  </a:txBody>
                  <a:tcPr marL="91438" marR="91438" marT="45714" marB="45714" anchor="ctr">
                    <a:solidFill>
                      <a:schemeClr val="accent1">
                        <a:lumMod val="60000"/>
                        <a:lumOff val="40000"/>
                      </a:schemeClr>
                    </a:solidFill>
                  </a:tcPr>
                </a:tc>
                <a:tc>
                  <a:txBody>
                    <a:bodyPr/>
                    <a:lstStyle/>
                    <a:p>
                      <a:pPr algn="ctr"/>
                      <a:r>
                        <a:rPr lang="ru-RU" sz="1000" b="1" baseline="0" dirty="0" smtClean="0">
                          <a:solidFill>
                            <a:schemeClr val="tx1"/>
                          </a:solidFill>
                          <a:latin typeface="Times New Roman" pitchFamily="18" charset="0"/>
                          <a:cs typeface="Times New Roman" pitchFamily="18" charset="0"/>
                        </a:rPr>
                        <a:t>Наименование налоговой льготы</a:t>
                      </a:r>
                      <a:endParaRPr lang="ru-RU" sz="1000" b="1" baseline="0" dirty="0">
                        <a:solidFill>
                          <a:schemeClr val="tx1"/>
                        </a:solidFill>
                        <a:latin typeface="Times New Roman" pitchFamily="18" charset="0"/>
                        <a:cs typeface="Times New Roman" pitchFamily="18" charset="0"/>
                      </a:endParaRPr>
                    </a:p>
                  </a:txBody>
                  <a:tcPr marL="91438" marR="91438" marT="45714" marB="45714" anchor="ctr">
                    <a:solidFill>
                      <a:schemeClr val="accent1">
                        <a:lumMod val="60000"/>
                        <a:lumOff val="40000"/>
                      </a:schemeClr>
                    </a:solidFill>
                  </a:tcPr>
                </a:tc>
                <a:tc>
                  <a:txBody>
                    <a:bodyPr/>
                    <a:lstStyle/>
                    <a:p>
                      <a:pPr algn="ctr"/>
                      <a:r>
                        <a:rPr lang="ru-RU" sz="1000" b="1" baseline="0" dirty="0" smtClean="0">
                          <a:solidFill>
                            <a:schemeClr val="tx1"/>
                          </a:solidFill>
                          <a:latin typeface="Times New Roman" pitchFamily="18" charset="0"/>
                          <a:cs typeface="Times New Roman" pitchFamily="18" charset="0"/>
                        </a:rPr>
                        <a:t>НПА</a:t>
                      </a:r>
                      <a:endParaRPr lang="ru-RU" sz="1000" b="1" baseline="0" dirty="0">
                        <a:solidFill>
                          <a:schemeClr val="tx1"/>
                        </a:solidFill>
                        <a:latin typeface="Times New Roman" pitchFamily="18" charset="0"/>
                        <a:cs typeface="Times New Roman" pitchFamily="18" charset="0"/>
                      </a:endParaRPr>
                    </a:p>
                  </a:txBody>
                  <a:tcPr marL="91438" marR="91438" marT="45714" marB="45714" anchor="ctr">
                    <a:solidFill>
                      <a:schemeClr val="accent1">
                        <a:lumMod val="60000"/>
                        <a:lumOff val="40000"/>
                      </a:schemeClr>
                    </a:solidFill>
                  </a:tcPr>
                </a:tc>
                <a:tc>
                  <a:txBody>
                    <a:bodyPr/>
                    <a:lstStyle/>
                    <a:p>
                      <a:pPr algn="ctr"/>
                      <a:r>
                        <a:rPr lang="ru-RU" sz="1000" b="1" baseline="0" dirty="0" smtClean="0">
                          <a:solidFill>
                            <a:schemeClr val="tx1"/>
                          </a:solidFill>
                          <a:latin typeface="Times New Roman" pitchFamily="18" charset="0"/>
                          <a:cs typeface="Times New Roman" pitchFamily="18" charset="0"/>
                        </a:rPr>
                        <a:t>Факт 2021</a:t>
                      </a:r>
                    </a:p>
                    <a:p>
                      <a:pPr algn="ctr"/>
                      <a:r>
                        <a:rPr lang="ru-RU" sz="1000" b="1" baseline="0" dirty="0" smtClean="0">
                          <a:solidFill>
                            <a:schemeClr val="tx1"/>
                          </a:solidFill>
                          <a:latin typeface="Times New Roman" pitchFamily="18" charset="0"/>
                          <a:cs typeface="Times New Roman" pitchFamily="18" charset="0"/>
                        </a:rPr>
                        <a:t>года</a:t>
                      </a:r>
                      <a:endParaRPr lang="ru-RU" sz="1000" b="1" baseline="0" dirty="0">
                        <a:solidFill>
                          <a:schemeClr val="tx1"/>
                        </a:solidFill>
                        <a:latin typeface="Times New Roman" pitchFamily="18" charset="0"/>
                        <a:cs typeface="Times New Roman" pitchFamily="18" charset="0"/>
                      </a:endParaRPr>
                    </a:p>
                  </a:txBody>
                  <a:tcPr marL="91438" marR="91438" marT="45714" marB="45714" anchor="ctr">
                    <a:solidFill>
                      <a:schemeClr val="accent1">
                        <a:lumMod val="60000"/>
                        <a:lumOff val="40000"/>
                      </a:schemeClr>
                    </a:solidFill>
                  </a:tcPr>
                </a:tc>
                <a:tc>
                  <a:txBody>
                    <a:bodyPr/>
                    <a:lstStyle/>
                    <a:p>
                      <a:pPr algn="ctr"/>
                      <a:r>
                        <a:rPr lang="ru-RU" sz="1000" b="1" baseline="0" dirty="0" smtClean="0">
                          <a:solidFill>
                            <a:schemeClr val="tx1"/>
                          </a:solidFill>
                          <a:latin typeface="Times New Roman" pitchFamily="18" charset="0"/>
                          <a:cs typeface="Times New Roman" pitchFamily="18" charset="0"/>
                        </a:rPr>
                        <a:t>Оценка 2022 года</a:t>
                      </a:r>
                      <a:endParaRPr lang="ru-RU" sz="1000" b="1" baseline="0" dirty="0">
                        <a:solidFill>
                          <a:schemeClr val="tx1"/>
                        </a:solidFill>
                        <a:latin typeface="Times New Roman" pitchFamily="18" charset="0"/>
                        <a:cs typeface="Times New Roman" pitchFamily="18" charset="0"/>
                      </a:endParaRPr>
                    </a:p>
                  </a:txBody>
                  <a:tcPr marL="91438" marR="91438" marT="45714" marB="45714" anchor="ctr">
                    <a:solidFill>
                      <a:schemeClr val="accent1">
                        <a:lumMod val="60000"/>
                        <a:lumOff val="40000"/>
                      </a:schemeClr>
                    </a:solidFill>
                  </a:tcPr>
                </a:tc>
                <a:extLst>
                  <a:ext uri="{0D108BD9-81ED-4DB2-BD59-A6C34878D82A}">
                    <a16:rowId xmlns:a16="http://schemas.microsoft.com/office/drawing/2014/main" val="10000"/>
                  </a:ext>
                </a:extLst>
              </a:tr>
              <a:tr h="329034">
                <a:tc>
                  <a:txBody>
                    <a:bodyPr/>
                    <a:lstStyle/>
                    <a:p>
                      <a:r>
                        <a:rPr lang="ru-RU" sz="1000" b="1" dirty="0" smtClean="0">
                          <a:latin typeface="Times New Roman" pitchFamily="18" charset="0"/>
                          <a:cs typeface="Times New Roman" pitchFamily="18" charset="0"/>
                        </a:rPr>
                        <a:t>1</a:t>
                      </a:r>
                      <a:endParaRPr lang="ru-RU" sz="1000" dirty="0">
                        <a:latin typeface="Times New Roman" pitchFamily="18" charset="0"/>
                        <a:cs typeface="Times New Roman" pitchFamily="18" charset="0"/>
                      </a:endParaRPr>
                    </a:p>
                  </a:txBody>
                  <a:tcPr marL="91438" marR="91438" marT="45714" marB="45714" anchor="ctr"/>
                </a:tc>
                <a:tc>
                  <a:txBody>
                    <a:bodyPr/>
                    <a:lstStyle/>
                    <a:p>
                      <a:r>
                        <a:rPr lang="ru-RU" sz="1000" b="1" dirty="0" smtClean="0">
                          <a:latin typeface="Times New Roman" pitchFamily="18" charset="0"/>
                          <a:cs typeface="Times New Roman" pitchFamily="18" charset="0"/>
                        </a:rPr>
                        <a:t>Земельный </a:t>
                      </a:r>
                      <a:r>
                        <a:rPr lang="ru-RU" sz="1000" b="1" kern="1200" dirty="0" smtClean="0">
                          <a:solidFill>
                            <a:schemeClr val="dk1"/>
                          </a:solidFill>
                          <a:latin typeface="Times New Roman" pitchFamily="18" charset="0"/>
                          <a:ea typeface="+mn-ea"/>
                          <a:cs typeface="Times New Roman" pitchFamily="18" charset="0"/>
                        </a:rPr>
                        <a:t>налог</a:t>
                      </a:r>
                      <a:endParaRPr lang="ru-RU" sz="1000" b="1" kern="1200" dirty="0">
                        <a:solidFill>
                          <a:schemeClr val="dk1"/>
                        </a:solidFill>
                        <a:latin typeface="Times New Roman" pitchFamily="18" charset="0"/>
                        <a:ea typeface="+mn-ea"/>
                        <a:cs typeface="Times New Roman" pitchFamily="18" charset="0"/>
                      </a:endParaRPr>
                    </a:p>
                  </a:txBody>
                  <a:tcPr marL="91438" marR="91438" marT="45714" marB="45714" anchor="ctr"/>
                </a:tc>
                <a:tc rowSpan="8">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000" kern="1200" dirty="0" smtClean="0">
                          <a:solidFill>
                            <a:schemeClr val="tx1"/>
                          </a:solidFill>
                          <a:latin typeface="Times New Roman" pitchFamily="18" charset="0"/>
                          <a:ea typeface="+mn-ea"/>
                          <a:cs typeface="Times New Roman" pitchFamily="18" charset="0"/>
                        </a:rPr>
                        <a:t>Решение Совета депутатов городского округа Лотошино 02.12.2019 года №58/6 «Об утверждении Положения о земельном налоге и ставок земельного налога на территории городского округа Лотошино» </a:t>
                      </a:r>
                      <a:r>
                        <a:rPr lang="ru-RU" sz="1000" kern="1200" baseline="0" dirty="0" smtClean="0">
                          <a:solidFill>
                            <a:schemeClr val="tx1"/>
                          </a:solidFill>
                          <a:latin typeface="Times New Roman" pitchFamily="18" charset="0"/>
                          <a:ea typeface="+mn-ea"/>
                          <a:cs typeface="Times New Roman" pitchFamily="18" charset="0"/>
                        </a:rPr>
                        <a:t>(с изменениями от  27.08.2020 №145/13; от 29.04.2021 №244/23; от 29.09.2022 </a:t>
                      </a:r>
                      <a:r>
                        <a:rPr lang="en-US" sz="1000" kern="1200" baseline="0" dirty="0" smtClean="0">
                          <a:solidFill>
                            <a:schemeClr val="tx1"/>
                          </a:solidFill>
                          <a:latin typeface="Times New Roman" pitchFamily="18" charset="0"/>
                          <a:ea typeface="+mn-ea"/>
                          <a:cs typeface="Times New Roman" pitchFamily="18" charset="0"/>
                        </a:rPr>
                        <a:t>N370/45</a:t>
                      </a:r>
                      <a:r>
                        <a:rPr lang="ru-RU" sz="1000" kern="1200" baseline="0" dirty="0" smtClean="0">
                          <a:solidFill>
                            <a:schemeClr val="tx1"/>
                          </a:solidFill>
                          <a:latin typeface="Times New Roman" pitchFamily="18" charset="0"/>
                          <a:ea typeface="+mn-ea"/>
                          <a:cs typeface="Times New Roman" pitchFamily="18" charset="0"/>
                        </a:rPr>
                        <a:t>, от 30.03.2023 </a:t>
                      </a:r>
                      <a:r>
                        <a:rPr lang="en-US" sz="1000" kern="1200" baseline="0" dirty="0" smtClean="0">
                          <a:solidFill>
                            <a:schemeClr val="tx1"/>
                          </a:solidFill>
                          <a:latin typeface="Times New Roman" pitchFamily="18" charset="0"/>
                          <a:ea typeface="+mn-ea"/>
                          <a:cs typeface="Times New Roman" pitchFamily="18" charset="0"/>
                        </a:rPr>
                        <a:t>N</a:t>
                      </a:r>
                      <a:r>
                        <a:rPr lang="ru-RU" sz="1000" kern="1200" baseline="0" dirty="0" smtClean="0">
                          <a:solidFill>
                            <a:schemeClr val="tx1"/>
                          </a:solidFill>
                          <a:latin typeface="Times New Roman" pitchFamily="18" charset="0"/>
                          <a:ea typeface="+mn-ea"/>
                          <a:cs typeface="Times New Roman" pitchFamily="18" charset="0"/>
                        </a:rPr>
                        <a:t>433/50</a:t>
                      </a:r>
                      <a:r>
                        <a:rPr lang="ru-RU" sz="1000" kern="1200" dirty="0" smtClean="0">
                          <a:solidFill>
                            <a:schemeClr val="tx1"/>
                          </a:solidFill>
                          <a:latin typeface="Times New Roman" pitchFamily="18" charset="0"/>
                          <a:ea typeface="+mn-ea"/>
                          <a:cs typeface="Times New Roman" pitchFamily="18" charset="0"/>
                        </a:rPr>
                        <a:t>) </a:t>
                      </a:r>
                    </a:p>
                  </a:txBody>
                  <a:tcPr marL="91438" marR="91438" marT="45714" marB="45714"/>
                </a:tc>
                <a:tc>
                  <a:txBody>
                    <a:bodyPr/>
                    <a:lstStyle/>
                    <a:p>
                      <a:pPr algn="ctr"/>
                      <a:r>
                        <a:rPr lang="ru-RU" sz="1000" b="1" baseline="0" dirty="0" smtClean="0">
                          <a:solidFill>
                            <a:srgbClr val="002060"/>
                          </a:solidFill>
                          <a:latin typeface="Times New Roman" pitchFamily="18" charset="0"/>
                          <a:cs typeface="Times New Roman" pitchFamily="18" charset="0"/>
                        </a:rPr>
                        <a:t>677</a:t>
                      </a:r>
                    </a:p>
                  </a:txBody>
                  <a:tcPr marL="91438" marR="91438" marT="45714" marB="45714" anchor="ctr"/>
                </a:tc>
                <a:tc>
                  <a:txBody>
                    <a:bodyPr/>
                    <a:lstStyle/>
                    <a:p>
                      <a:pPr algn="ctr"/>
                      <a:r>
                        <a:rPr lang="ru-RU" sz="1000" b="1" baseline="0" dirty="0" smtClean="0">
                          <a:solidFill>
                            <a:srgbClr val="002060"/>
                          </a:solidFill>
                          <a:latin typeface="Times New Roman" pitchFamily="18" charset="0"/>
                          <a:cs typeface="Times New Roman" pitchFamily="18" charset="0"/>
                        </a:rPr>
                        <a:t>684</a:t>
                      </a:r>
                    </a:p>
                  </a:txBody>
                  <a:tcPr marL="91438" marR="91438" marT="45714" marB="45714" anchor="ctr"/>
                </a:tc>
                <a:extLst>
                  <a:ext uri="{0D108BD9-81ED-4DB2-BD59-A6C34878D82A}">
                    <a16:rowId xmlns:a16="http://schemas.microsoft.com/office/drawing/2014/main" val="10001"/>
                  </a:ext>
                </a:extLst>
              </a:tr>
              <a:tr h="360007">
                <a:tc>
                  <a:txBody>
                    <a:bodyPr/>
                    <a:lstStyle/>
                    <a:p>
                      <a:r>
                        <a:rPr lang="ru-RU" sz="1000" b="1" kern="1200" dirty="0" smtClean="0">
                          <a:solidFill>
                            <a:schemeClr val="dk1"/>
                          </a:solidFill>
                          <a:latin typeface="Times New Roman" pitchFamily="18" charset="0"/>
                          <a:ea typeface="+mn-ea"/>
                          <a:cs typeface="Times New Roman" pitchFamily="18" charset="0"/>
                        </a:rPr>
                        <a:t>1.1</a:t>
                      </a:r>
                    </a:p>
                  </a:txBody>
                  <a:tcPr marL="91438" marR="91438" marT="45714" marB="45714" anchor="ctr"/>
                </a:tc>
                <a:tc>
                  <a:txBody>
                    <a:bodyPr/>
                    <a:lstStyle/>
                    <a:p>
                      <a:r>
                        <a:rPr lang="ru-RU" sz="1000" b="1" kern="1200" dirty="0" smtClean="0">
                          <a:solidFill>
                            <a:schemeClr val="dk1"/>
                          </a:solidFill>
                          <a:latin typeface="Times New Roman" pitchFamily="18" charset="0"/>
                          <a:ea typeface="+mn-ea"/>
                          <a:cs typeface="Times New Roman" pitchFamily="18" charset="0"/>
                        </a:rPr>
                        <a:t>льготы налогоплательщикам -юридическим лицам</a:t>
                      </a:r>
                      <a:endParaRPr lang="ru-RU" sz="1000" b="1" kern="1200" dirty="0">
                        <a:solidFill>
                          <a:schemeClr val="dk1"/>
                        </a:solidFill>
                        <a:latin typeface="Times New Roman" pitchFamily="18" charset="0"/>
                        <a:ea typeface="+mn-ea"/>
                        <a:cs typeface="Times New Roman" pitchFamily="18" charset="0"/>
                      </a:endParaRPr>
                    </a:p>
                  </a:txBody>
                  <a:tcPr marL="91438" marR="91438" marT="45714" marB="45714" anchor="ctr"/>
                </a:tc>
                <a:tc vMerge="1">
                  <a:txBody>
                    <a:bodyPr/>
                    <a:lstStyle/>
                    <a:p>
                      <a:endParaRPr lang="ru-RU"/>
                    </a:p>
                  </a:txBody>
                  <a:tcPr/>
                </a:tc>
                <a:tc>
                  <a:txBody>
                    <a:bodyPr/>
                    <a:lstStyle/>
                    <a:p>
                      <a:pPr algn="ctr"/>
                      <a:r>
                        <a:rPr lang="ru-RU" sz="1000" b="1" kern="1200" dirty="0" smtClean="0">
                          <a:solidFill>
                            <a:schemeClr val="dk1"/>
                          </a:solidFill>
                          <a:latin typeface="Times New Roman" pitchFamily="18" charset="0"/>
                          <a:ea typeface="+mn-ea"/>
                          <a:cs typeface="Times New Roman" pitchFamily="18" charset="0"/>
                        </a:rPr>
                        <a:t>647</a:t>
                      </a:r>
                    </a:p>
                  </a:txBody>
                  <a:tcPr marL="91438" marR="91438" marT="45714" marB="45714" anchor="ctr"/>
                </a:tc>
                <a:tc>
                  <a:txBody>
                    <a:bodyPr/>
                    <a:lstStyle/>
                    <a:p>
                      <a:pPr algn="ctr"/>
                      <a:r>
                        <a:rPr lang="ru-RU" sz="1000" b="1" kern="1200" dirty="0" smtClean="0">
                          <a:solidFill>
                            <a:schemeClr val="dk1"/>
                          </a:solidFill>
                          <a:latin typeface="Times New Roman" pitchFamily="18" charset="0"/>
                          <a:ea typeface="+mn-ea"/>
                          <a:cs typeface="Times New Roman" pitchFamily="18" charset="0"/>
                        </a:rPr>
                        <a:t>653</a:t>
                      </a:r>
                    </a:p>
                  </a:txBody>
                  <a:tcPr marL="91438" marR="91438" marT="45714" marB="45714" anchor="ctr"/>
                </a:tc>
                <a:extLst>
                  <a:ext uri="{0D108BD9-81ED-4DB2-BD59-A6C34878D82A}">
                    <a16:rowId xmlns:a16="http://schemas.microsoft.com/office/drawing/2014/main" val="10002"/>
                  </a:ext>
                </a:extLst>
              </a:tr>
              <a:tr h="548585">
                <a:tc>
                  <a:txBody>
                    <a:bodyPr/>
                    <a:lstStyle/>
                    <a:p>
                      <a:endParaRPr lang="ru-RU" sz="1000" dirty="0"/>
                    </a:p>
                  </a:txBody>
                  <a:tcPr marL="91438" marR="91438" marT="45714" marB="45714"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000" b="1" kern="1200" baseline="0" dirty="0" smtClean="0">
                          <a:solidFill>
                            <a:schemeClr val="dk1"/>
                          </a:solidFill>
                          <a:latin typeface="Times New Roman" pitchFamily="18" charset="0"/>
                          <a:ea typeface="+mn-ea"/>
                          <a:cs typeface="Times New Roman" pitchFamily="18" charset="0"/>
                        </a:rPr>
                        <a:t>-</a:t>
                      </a:r>
                      <a:r>
                        <a:rPr kumimoji="0" lang="ru-RU" sz="1000" b="0" kern="1200" dirty="0" smtClean="0">
                          <a:solidFill>
                            <a:schemeClr val="dk1"/>
                          </a:solidFill>
                          <a:latin typeface="Times New Roman" pitchFamily="18" charset="0"/>
                          <a:ea typeface="+mn-ea"/>
                          <a:cs typeface="Times New Roman" pitchFamily="18" charset="0"/>
                        </a:rPr>
                        <a:t>Органы местного самоуправления в отношении земельных участков, используемых ими для непосредственного выполнения возложенных на них функций – в размере 100%;</a:t>
                      </a:r>
                      <a:endParaRPr lang="ru-RU" sz="1000" kern="1200" dirty="0">
                        <a:solidFill>
                          <a:schemeClr val="dk1"/>
                        </a:solidFill>
                        <a:latin typeface="Times New Roman" pitchFamily="18" charset="0"/>
                        <a:ea typeface="+mn-ea"/>
                        <a:cs typeface="Times New Roman" pitchFamily="18" charset="0"/>
                      </a:endParaRPr>
                    </a:p>
                  </a:txBody>
                  <a:tcPr marL="91438" marR="91438" marT="45714" marB="45714" anchor="ctr"/>
                </a:tc>
                <a:tc vMerge="1">
                  <a:txBody>
                    <a:bodyPr/>
                    <a:lstStyle/>
                    <a:p>
                      <a:endParaRPr lang="ru-RU"/>
                    </a:p>
                  </a:txBody>
                  <a:tcPr/>
                </a:tc>
                <a:tc>
                  <a:txBody>
                    <a:bodyPr/>
                    <a:lstStyle/>
                    <a:p>
                      <a:pPr algn="ctr"/>
                      <a:r>
                        <a:rPr lang="ru-RU" sz="1000" kern="1200" dirty="0" smtClean="0">
                          <a:solidFill>
                            <a:schemeClr val="dk1"/>
                          </a:solidFill>
                          <a:latin typeface="Times New Roman" pitchFamily="18" charset="0"/>
                          <a:ea typeface="+mn-ea"/>
                          <a:cs typeface="Times New Roman" pitchFamily="18" charset="0"/>
                        </a:rPr>
                        <a:t>622</a:t>
                      </a:r>
                    </a:p>
                  </a:txBody>
                  <a:tcPr marL="91438" marR="91438" marT="45714" marB="45714" anchor="ctr"/>
                </a:tc>
                <a:tc>
                  <a:txBody>
                    <a:bodyPr/>
                    <a:lstStyle/>
                    <a:p>
                      <a:pPr algn="ctr"/>
                      <a:r>
                        <a:rPr lang="ru-RU" sz="1000" kern="1200" dirty="0" smtClean="0">
                          <a:solidFill>
                            <a:schemeClr val="dk1"/>
                          </a:solidFill>
                          <a:latin typeface="Times New Roman" pitchFamily="18" charset="0"/>
                          <a:ea typeface="+mn-ea"/>
                          <a:cs typeface="Times New Roman" pitchFamily="18" charset="0"/>
                        </a:rPr>
                        <a:t>628</a:t>
                      </a:r>
                    </a:p>
                  </a:txBody>
                  <a:tcPr marL="91438" marR="91438" marT="45714" marB="45714" anchor="ctr"/>
                </a:tc>
                <a:extLst>
                  <a:ext uri="{0D108BD9-81ED-4DB2-BD59-A6C34878D82A}">
                    <a16:rowId xmlns:a16="http://schemas.microsoft.com/office/drawing/2014/main" val="10003"/>
                  </a:ext>
                </a:extLst>
              </a:tr>
              <a:tr h="1005743">
                <a:tc>
                  <a:txBody>
                    <a:bodyPr/>
                    <a:lstStyle/>
                    <a:p>
                      <a:endParaRPr lang="ru-RU" sz="1000" dirty="0"/>
                    </a:p>
                  </a:txBody>
                  <a:tcPr marL="91438" marR="91438" marT="45714" marB="45714" anchor="ctr"/>
                </a:tc>
                <a:tc>
                  <a:txBody>
                    <a:bodyPr/>
                    <a:lstStyle/>
                    <a:p>
                      <a:r>
                        <a:rPr kumimoji="0" lang="ru-RU" sz="1000" b="0" kern="1200" dirty="0" smtClean="0">
                          <a:solidFill>
                            <a:schemeClr val="dk1"/>
                          </a:solidFill>
                          <a:latin typeface="Times New Roman" pitchFamily="18" charset="0"/>
                          <a:ea typeface="+mn-ea"/>
                          <a:cs typeface="Times New Roman" pitchFamily="18" charset="0"/>
                        </a:rPr>
                        <a:t>-Некоммерческие организации, проводящим мероприятия по охране и воспроизводству охотничьей фауны и рыбных запасов в угодьях, налоговую льготу по уплате земельного налога за земельные участки, на которых расположены объекты недвижимости, используемые в указанных целях</a:t>
                      </a:r>
                      <a:r>
                        <a:rPr kumimoji="0" lang="ru-RU" sz="1000" b="0" kern="1200" baseline="0" dirty="0" smtClean="0">
                          <a:solidFill>
                            <a:schemeClr val="dk1"/>
                          </a:solidFill>
                          <a:latin typeface="Times New Roman" pitchFamily="18" charset="0"/>
                          <a:ea typeface="+mn-ea"/>
                          <a:cs typeface="Times New Roman" pitchFamily="18" charset="0"/>
                        </a:rPr>
                        <a:t> – в размере 100%;</a:t>
                      </a:r>
                      <a:endParaRPr lang="ru-RU" sz="1000" kern="1200" dirty="0">
                        <a:solidFill>
                          <a:schemeClr val="dk1"/>
                        </a:solidFill>
                        <a:latin typeface="Times New Roman" pitchFamily="18" charset="0"/>
                        <a:ea typeface="+mn-ea"/>
                        <a:cs typeface="Times New Roman" pitchFamily="18" charset="0"/>
                      </a:endParaRPr>
                    </a:p>
                  </a:txBody>
                  <a:tcPr marL="91438" marR="91438" marT="45714" marB="45714" anchor="ctr"/>
                </a:tc>
                <a:tc vMerge="1">
                  <a:txBody>
                    <a:bodyPr/>
                    <a:lstStyle/>
                    <a:p>
                      <a:endParaRPr lang="ru-RU"/>
                    </a:p>
                  </a:txBody>
                  <a:tcPr/>
                </a:tc>
                <a:tc>
                  <a:txBody>
                    <a:bodyPr/>
                    <a:lstStyle/>
                    <a:p>
                      <a:pPr algn="ctr"/>
                      <a:r>
                        <a:rPr lang="ru-RU" sz="1000" kern="1200" dirty="0" smtClean="0">
                          <a:solidFill>
                            <a:schemeClr val="dk1"/>
                          </a:solidFill>
                          <a:latin typeface="Times New Roman" pitchFamily="18" charset="0"/>
                          <a:ea typeface="+mn-ea"/>
                          <a:cs typeface="Times New Roman" pitchFamily="18" charset="0"/>
                        </a:rPr>
                        <a:t>25</a:t>
                      </a:r>
                    </a:p>
                  </a:txBody>
                  <a:tcPr marL="91438" marR="91438" marT="45714" marB="45714" anchor="ctr"/>
                </a:tc>
                <a:tc>
                  <a:txBody>
                    <a:bodyPr/>
                    <a:lstStyle/>
                    <a:p>
                      <a:pPr algn="ctr"/>
                      <a:r>
                        <a:rPr lang="ru-RU" sz="1000" kern="1200" dirty="0" smtClean="0">
                          <a:solidFill>
                            <a:schemeClr val="dk1"/>
                          </a:solidFill>
                          <a:latin typeface="Times New Roman" pitchFamily="18" charset="0"/>
                          <a:ea typeface="+mn-ea"/>
                          <a:cs typeface="Times New Roman" pitchFamily="18" charset="0"/>
                        </a:rPr>
                        <a:t>25</a:t>
                      </a:r>
                    </a:p>
                  </a:txBody>
                  <a:tcPr marL="91438" marR="91438" marT="45714" marB="45714" anchor="ctr"/>
                </a:tc>
                <a:extLst>
                  <a:ext uri="{0D108BD9-81ED-4DB2-BD59-A6C34878D82A}">
                    <a16:rowId xmlns:a16="http://schemas.microsoft.com/office/drawing/2014/main" val="10004"/>
                  </a:ext>
                </a:extLst>
              </a:tr>
              <a:tr h="398091">
                <a:tc>
                  <a:txBody>
                    <a:bodyPr/>
                    <a:lstStyle/>
                    <a:p>
                      <a:pPr marL="0" algn="l" defTabSz="457200" rtl="0" eaLnBrk="1" latinLnBrk="0" hangingPunct="1"/>
                      <a:r>
                        <a:rPr lang="ru-RU" sz="1000" b="1" kern="1200" dirty="0" smtClean="0">
                          <a:solidFill>
                            <a:schemeClr val="tx1"/>
                          </a:solidFill>
                          <a:latin typeface="Times New Roman" pitchFamily="18" charset="0"/>
                          <a:ea typeface="+mn-ea"/>
                          <a:cs typeface="Times New Roman" pitchFamily="18" charset="0"/>
                        </a:rPr>
                        <a:t>1.2</a:t>
                      </a:r>
                    </a:p>
                  </a:txBody>
                  <a:tcPr marL="91438" marR="91438" marT="45714" marB="45714" anchor="ctr"/>
                </a:tc>
                <a:tc>
                  <a:txBody>
                    <a:bodyPr/>
                    <a:lstStyle/>
                    <a:p>
                      <a:r>
                        <a:rPr lang="ru-RU" sz="1000" b="1" kern="1200" dirty="0" smtClean="0">
                          <a:solidFill>
                            <a:schemeClr val="tx1"/>
                          </a:solidFill>
                          <a:latin typeface="Times New Roman" pitchFamily="18" charset="0"/>
                          <a:ea typeface="+mn-ea"/>
                          <a:cs typeface="Times New Roman" pitchFamily="18" charset="0"/>
                        </a:rPr>
                        <a:t>льготы налогоплательщикам -физическим лицам</a:t>
                      </a:r>
                      <a:endParaRPr lang="ru-RU" sz="1000" b="1" kern="1200" dirty="0">
                        <a:solidFill>
                          <a:schemeClr val="tx1"/>
                        </a:solidFill>
                        <a:latin typeface="Times New Roman" pitchFamily="18" charset="0"/>
                        <a:ea typeface="+mn-ea"/>
                        <a:cs typeface="Times New Roman" pitchFamily="18" charset="0"/>
                      </a:endParaRPr>
                    </a:p>
                  </a:txBody>
                  <a:tcPr marL="91438" marR="91438" marT="45714" marB="45714" anchor="ctr"/>
                </a:tc>
                <a:tc vMerge="1">
                  <a:txBody>
                    <a:bodyPr/>
                    <a:lstStyle/>
                    <a:p>
                      <a:endParaRPr lang="ru-RU" sz="800" dirty="0">
                        <a:latin typeface="Times New Roman" pitchFamily="18" charset="0"/>
                        <a:cs typeface="Times New Roman" pitchFamily="18" charset="0"/>
                      </a:endParaRPr>
                    </a:p>
                  </a:txBody>
                  <a:tcPr marL="91443" marR="91443" marT="45718" marB="45718" anchor="ctr"/>
                </a:tc>
                <a:tc>
                  <a:txBody>
                    <a:bodyPr/>
                    <a:lstStyle/>
                    <a:p>
                      <a:pPr algn="ctr"/>
                      <a:r>
                        <a:rPr lang="ru-RU" sz="1000" b="1" kern="1200" dirty="0" smtClean="0">
                          <a:solidFill>
                            <a:schemeClr val="dk1"/>
                          </a:solidFill>
                          <a:latin typeface="Times New Roman" pitchFamily="18" charset="0"/>
                          <a:ea typeface="+mn-ea"/>
                          <a:cs typeface="Times New Roman" pitchFamily="18" charset="0"/>
                        </a:rPr>
                        <a:t>30</a:t>
                      </a:r>
                    </a:p>
                  </a:txBody>
                  <a:tcPr marL="91438" marR="91438" marT="45714" marB="45714" anchor="ctr"/>
                </a:tc>
                <a:tc>
                  <a:txBody>
                    <a:bodyPr/>
                    <a:lstStyle/>
                    <a:p>
                      <a:pPr algn="ctr"/>
                      <a:r>
                        <a:rPr lang="ru-RU" sz="1000" b="1" kern="1200" dirty="0" smtClean="0">
                          <a:solidFill>
                            <a:schemeClr val="dk1"/>
                          </a:solidFill>
                          <a:latin typeface="Times New Roman" pitchFamily="18" charset="0"/>
                          <a:ea typeface="+mn-ea"/>
                          <a:cs typeface="Times New Roman" pitchFamily="18" charset="0"/>
                        </a:rPr>
                        <a:t>30</a:t>
                      </a:r>
                    </a:p>
                  </a:txBody>
                  <a:tcPr marL="91438" marR="91438" marT="45714" marB="45714" anchor="ctr"/>
                </a:tc>
                <a:extLst>
                  <a:ext uri="{0D108BD9-81ED-4DB2-BD59-A6C34878D82A}">
                    <a16:rowId xmlns:a16="http://schemas.microsoft.com/office/drawing/2014/main" val="10005"/>
                  </a:ext>
                </a:extLst>
              </a:tr>
              <a:tr h="396199">
                <a:tc>
                  <a:txBody>
                    <a:bodyPr/>
                    <a:lstStyle/>
                    <a:p>
                      <a:pPr marL="0" algn="l" defTabSz="457200" rtl="0" eaLnBrk="1" latinLnBrk="0" hangingPunct="1"/>
                      <a:endParaRPr lang="ru-RU" sz="1000" kern="1200" dirty="0" smtClean="0">
                        <a:solidFill>
                          <a:schemeClr val="dk1"/>
                        </a:solidFill>
                        <a:latin typeface="Times New Roman" pitchFamily="18" charset="0"/>
                        <a:ea typeface="+mn-ea"/>
                        <a:cs typeface="Times New Roman" pitchFamily="18" charset="0"/>
                      </a:endParaRPr>
                    </a:p>
                  </a:txBody>
                  <a:tcPr marL="91438" marR="91438" marT="45714" marB="45714" anchor="ctr"/>
                </a:tc>
                <a:tc>
                  <a:txBody>
                    <a:bodyPr/>
                    <a:lstStyle/>
                    <a:p>
                      <a:r>
                        <a:rPr kumimoji="0" lang="ru-RU" sz="1000" kern="1200" baseline="0" dirty="0" smtClean="0">
                          <a:solidFill>
                            <a:schemeClr val="dk1"/>
                          </a:solidFill>
                          <a:latin typeface="Times New Roman" pitchFamily="18" charset="0"/>
                          <a:ea typeface="+mn-ea"/>
                          <a:cs typeface="Times New Roman" pitchFamily="18" charset="0"/>
                        </a:rPr>
                        <a:t>-Инвалиды, имеющие первую группу инвалидности – в размере 25%</a:t>
                      </a:r>
                      <a:endParaRPr lang="ru-RU" sz="1000" kern="1200" dirty="0">
                        <a:solidFill>
                          <a:schemeClr val="dk1"/>
                        </a:solidFill>
                        <a:latin typeface="Times New Roman" pitchFamily="18" charset="0"/>
                        <a:ea typeface="+mn-ea"/>
                        <a:cs typeface="Times New Roman" pitchFamily="18" charset="0"/>
                      </a:endParaRPr>
                    </a:p>
                  </a:txBody>
                  <a:tcPr marL="91438" marR="91438" marT="45714" marB="45714" anchor="ctr"/>
                </a:tc>
                <a:tc vMerge="1">
                  <a:txBody>
                    <a:bodyPr/>
                    <a:lstStyle/>
                    <a:p>
                      <a:endParaRPr lang="ru-RU" sz="800" kern="1200" dirty="0">
                        <a:solidFill>
                          <a:schemeClr val="dk1"/>
                        </a:solidFill>
                        <a:latin typeface="Times New Roman" pitchFamily="18" charset="0"/>
                        <a:ea typeface="+mn-ea"/>
                        <a:cs typeface="Times New Roman" pitchFamily="18" charset="0"/>
                      </a:endParaRPr>
                    </a:p>
                  </a:txBody>
                  <a:tcPr marL="91443" marR="91443" marT="45718" marB="45718" anchor="ctr"/>
                </a:tc>
                <a:tc>
                  <a:txBody>
                    <a:bodyPr/>
                    <a:lstStyle/>
                    <a:p>
                      <a:pPr algn="ctr"/>
                      <a:r>
                        <a:rPr lang="ru-RU" sz="1000" kern="1200" dirty="0" smtClean="0">
                          <a:solidFill>
                            <a:schemeClr val="dk1"/>
                          </a:solidFill>
                          <a:latin typeface="Times New Roman" pitchFamily="18" charset="0"/>
                          <a:ea typeface="+mn-ea"/>
                          <a:cs typeface="Times New Roman" pitchFamily="18" charset="0"/>
                        </a:rPr>
                        <a:t>11</a:t>
                      </a:r>
                    </a:p>
                  </a:txBody>
                  <a:tcPr marL="91438" marR="91438" marT="45714" marB="45714" anchor="ctr"/>
                </a:tc>
                <a:tc>
                  <a:txBody>
                    <a:bodyPr/>
                    <a:lstStyle/>
                    <a:p>
                      <a:pPr algn="ctr"/>
                      <a:r>
                        <a:rPr lang="ru-RU" sz="1000" kern="1200" dirty="0" smtClean="0">
                          <a:solidFill>
                            <a:schemeClr val="dk1"/>
                          </a:solidFill>
                          <a:latin typeface="Times New Roman" pitchFamily="18" charset="0"/>
                          <a:ea typeface="+mn-ea"/>
                          <a:cs typeface="Times New Roman" pitchFamily="18" charset="0"/>
                        </a:rPr>
                        <a:t>11</a:t>
                      </a:r>
                    </a:p>
                  </a:txBody>
                  <a:tcPr marL="91438" marR="91438" marT="45714" marB="45714" anchor="ctr"/>
                </a:tc>
                <a:extLst>
                  <a:ext uri="{0D108BD9-81ED-4DB2-BD59-A6C34878D82A}">
                    <a16:rowId xmlns:a16="http://schemas.microsoft.com/office/drawing/2014/main" val="10006"/>
                  </a:ext>
                </a:extLst>
              </a:tr>
              <a:tr h="700971">
                <a:tc>
                  <a:txBody>
                    <a:bodyPr/>
                    <a:lstStyle/>
                    <a:p>
                      <a:pPr marL="0" algn="l" defTabSz="457200" rtl="0" eaLnBrk="1" latinLnBrk="0" hangingPunct="1"/>
                      <a:endParaRPr lang="ru-RU" sz="1000" kern="1200" dirty="0" smtClean="0">
                        <a:solidFill>
                          <a:schemeClr val="dk1"/>
                        </a:solidFill>
                        <a:latin typeface="Times New Roman" pitchFamily="18" charset="0"/>
                        <a:ea typeface="+mn-ea"/>
                        <a:cs typeface="Times New Roman" pitchFamily="18" charset="0"/>
                      </a:endParaRPr>
                    </a:p>
                  </a:txBody>
                  <a:tcPr marL="91438" marR="91438" marT="45714" marB="45714"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0" lang="ru-RU" sz="1000" kern="1200" baseline="0" dirty="0" smtClean="0">
                          <a:solidFill>
                            <a:schemeClr val="dk1"/>
                          </a:solidFill>
                          <a:latin typeface="Times New Roman" pitchFamily="18" charset="0"/>
                          <a:ea typeface="+mn-ea"/>
                          <a:cs typeface="Times New Roman" pitchFamily="18" charset="0"/>
                        </a:rPr>
                        <a:t>- Пенсионеры, доход которых ниже двукратной величины прожиточного минимума, установленной в Московской области для пенсионеров – в размере 50%</a:t>
                      </a:r>
                    </a:p>
                    <a:p>
                      <a:endParaRPr lang="ru-RU" sz="1000" kern="1200" dirty="0">
                        <a:solidFill>
                          <a:schemeClr val="dk1"/>
                        </a:solidFill>
                        <a:latin typeface="Times New Roman" pitchFamily="18" charset="0"/>
                        <a:ea typeface="+mn-ea"/>
                        <a:cs typeface="Times New Roman" pitchFamily="18" charset="0"/>
                      </a:endParaRPr>
                    </a:p>
                  </a:txBody>
                  <a:tcPr marL="91438" marR="91438" marT="45714" marB="45714" anchor="ctr"/>
                </a:tc>
                <a:tc vMerge="1">
                  <a:txBody>
                    <a:bodyPr/>
                    <a:lstStyle/>
                    <a:p>
                      <a:endParaRPr lang="ru-RU" sz="800" kern="1200" dirty="0">
                        <a:solidFill>
                          <a:schemeClr val="dk1"/>
                        </a:solidFill>
                        <a:latin typeface="Times New Roman" pitchFamily="18" charset="0"/>
                        <a:ea typeface="+mn-ea"/>
                        <a:cs typeface="Times New Roman" pitchFamily="18" charset="0"/>
                      </a:endParaRPr>
                    </a:p>
                  </a:txBody>
                  <a:tcPr marL="91443" marR="91443" marT="45718" marB="45718" anchor="ctr"/>
                </a:tc>
                <a:tc>
                  <a:txBody>
                    <a:bodyPr/>
                    <a:lstStyle/>
                    <a:p>
                      <a:pPr algn="ctr"/>
                      <a:r>
                        <a:rPr lang="ru-RU" sz="1000" kern="1200" dirty="0" smtClean="0">
                          <a:solidFill>
                            <a:schemeClr val="dk1"/>
                          </a:solidFill>
                          <a:latin typeface="Times New Roman" pitchFamily="18" charset="0"/>
                          <a:ea typeface="+mn-ea"/>
                          <a:cs typeface="Times New Roman" pitchFamily="18" charset="0"/>
                        </a:rPr>
                        <a:t>2</a:t>
                      </a:r>
                    </a:p>
                  </a:txBody>
                  <a:tcPr marL="91438" marR="91438" marT="45714" marB="45714" anchor="ctr"/>
                </a:tc>
                <a:tc>
                  <a:txBody>
                    <a:bodyPr/>
                    <a:lstStyle/>
                    <a:p>
                      <a:pPr algn="ctr"/>
                      <a:r>
                        <a:rPr lang="ru-RU" sz="1000" kern="1200" dirty="0" smtClean="0">
                          <a:solidFill>
                            <a:schemeClr val="dk1"/>
                          </a:solidFill>
                          <a:latin typeface="Times New Roman" pitchFamily="18" charset="0"/>
                          <a:ea typeface="+mn-ea"/>
                          <a:cs typeface="Times New Roman" pitchFamily="18" charset="0"/>
                        </a:rPr>
                        <a:t>2</a:t>
                      </a:r>
                    </a:p>
                  </a:txBody>
                  <a:tcPr marL="91438" marR="91438" marT="45714" marB="45714" anchor="ctr"/>
                </a:tc>
                <a:extLst>
                  <a:ext uri="{0D108BD9-81ED-4DB2-BD59-A6C34878D82A}">
                    <a16:rowId xmlns:a16="http://schemas.microsoft.com/office/drawing/2014/main" val="10007"/>
                  </a:ext>
                </a:extLst>
              </a:tr>
              <a:tr h="1005743">
                <a:tc>
                  <a:txBody>
                    <a:bodyPr/>
                    <a:lstStyle/>
                    <a:p>
                      <a:pPr marL="0" algn="l" defTabSz="457200" rtl="0" eaLnBrk="1" latinLnBrk="0" hangingPunct="1"/>
                      <a:endParaRPr lang="ru-RU" sz="1000" kern="1200" dirty="0" smtClean="0">
                        <a:solidFill>
                          <a:schemeClr val="dk1"/>
                        </a:solidFill>
                        <a:latin typeface="Times New Roman" pitchFamily="18" charset="0"/>
                        <a:ea typeface="+mn-ea"/>
                        <a:cs typeface="Times New Roman" pitchFamily="18" charset="0"/>
                      </a:endParaRPr>
                    </a:p>
                  </a:txBody>
                  <a:tcPr marL="91438" marR="91438" marT="45714" marB="45714"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0" lang="ru-RU" sz="1000" kern="1200" baseline="0" dirty="0" smtClean="0">
                          <a:solidFill>
                            <a:schemeClr val="dk1"/>
                          </a:solidFill>
                          <a:latin typeface="Times New Roman" pitchFamily="18" charset="0"/>
                          <a:ea typeface="+mn-ea"/>
                          <a:cs typeface="Times New Roman" pitchFamily="18" charset="0"/>
                        </a:rPr>
                        <a:t>-Ветераны и инвалиды Великой Отечественной войны, участники Великой Отечественной войны, а также граждане, на которых законодательством распространены социальные гарантии и льготы участников Великой Отечественной Войны (узники, репрессированные) -  в размере 100%</a:t>
                      </a:r>
                    </a:p>
                    <a:p>
                      <a:endParaRPr lang="ru-RU" sz="1000" kern="1200" dirty="0">
                        <a:solidFill>
                          <a:schemeClr val="dk1"/>
                        </a:solidFill>
                        <a:latin typeface="Times New Roman" pitchFamily="18" charset="0"/>
                        <a:ea typeface="+mn-ea"/>
                        <a:cs typeface="Times New Roman" pitchFamily="18" charset="0"/>
                      </a:endParaRPr>
                    </a:p>
                  </a:txBody>
                  <a:tcPr marL="91438" marR="91438" marT="45714" marB="45714" anchor="ctr"/>
                </a:tc>
                <a:tc vMerge="1">
                  <a:txBody>
                    <a:bodyPr/>
                    <a:lstStyle/>
                    <a:p>
                      <a:endParaRPr lang="ru-RU" sz="1000" kern="1200" dirty="0">
                        <a:solidFill>
                          <a:schemeClr val="dk1"/>
                        </a:solidFill>
                        <a:latin typeface="Times New Roman" pitchFamily="18" charset="0"/>
                        <a:ea typeface="+mn-ea"/>
                        <a:cs typeface="Times New Roman" pitchFamily="18" charset="0"/>
                      </a:endParaRPr>
                    </a:p>
                  </a:txBody>
                  <a:tcPr marL="91443" marR="91443" marT="45718" marB="45718" anchor="ctr"/>
                </a:tc>
                <a:tc>
                  <a:txBody>
                    <a:bodyPr/>
                    <a:lstStyle/>
                    <a:p>
                      <a:pPr algn="ctr"/>
                      <a:r>
                        <a:rPr lang="ru-RU" sz="1000" kern="1200" dirty="0" smtClean="0">
                          <a:solidFill>
                            <a:schemeClr val="dk1"/>
                          </a:solidFill>
                          <a:latin typeface="Times New Roman" pitchFamily="18" charset="0"/>
                          <a:ea typeface="+mn-ea"/>
                          <a:cs typeface="Times New Roman" pitchFamily="18" charset="0"/>
                        </a:rPr>
                        <a:t>11</a:t>
                      </a:r>
                    </a:p>
                  </a:txBody>
                  <a:tcPr marL="91438" marR="91438" marT="45714" marB="45714" anchor="ctr"/>
                </a:tc>
                <a:tc>
                  <a:txBody>
                    <a:bodyPr/>
                    <a:lstStyle/>
                    <a:p>
                      <a:pPr algn="ctr"/>
                      <a:r>
                        <a:rPr lang="ru-RU" sz="1000" kern="1200" dirty="0" smtClean="0">
                          <a:solidFill>
                            <a:schemeClr val="dk1"/>
                          </a:solidFill>
                          <a:latin typeface="Times New Roman" pitchFamily="18" charset="0"/>
                          <a:ea typeface="+mn-ea"/>
                          <a:cs typeface="Times New Roman" pitchFamily="18" charset="0"/>
                        </a:rPr>
                        <a:t>11</a:t>
                      </a:r>
                    </a:p>
                  </a:txBody>
                  <a:tcPr marL="91438" marR="91438" marT="45714" marB="45714" anchor="ctr"/>
                </a:tc>
                <a:extLst>
                  <a:ext uri="{0D108BD9-81ED-4DB2-BD59-A6C34878D82A}">
                    <a16:rowId xmlns:a16="http://schemas.microsoft.com/office/drawing/2014/main" val="10008"/>
                  </a:ext>
                </a:extLst>
              </a:tr>
            </a:tbl>
          </a:graphicData>
        </a:graphic>
      </p:graphicFrame>
      <p:sp>
        <p:nvSpPr>
          <p:cNvPr id="37983" name="TextBox 3"/>
          <p:cNvSpPr txBox="1">
            <a:spLocks noChangeArrowheads="1"/>
          </p:cNvSpPr>
          <p:nvPr/>
        </p:nvSpPr>
        <p:spPr bwMode="auto">
          <a:xfrm>
            <a:off x="7812088" y="620713"/>
            <a:ext cx="108108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ru-RU" altLang="ru-RU" sz="1000" dirty="0">
                <a:solidFill>
                  <a:srgbClr val="FF0000"/>
                </a:solidFill>
              </a:rPr>
              <a:t>тыс. рублей</a:t>
            </a:r>
          </a:p>
        </p:txBody>
      </p:sp>
    </p:spTree>
    <p:extLst>
      <p:ext uri="{BB962C8B-B14F-4D97-AF65-F5344CB8AC3E}">
        <p14:creationId xmlns:p14="http://schemas.microsoft.com/office/powerpoint/2010/main" val="1473220981"/>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Заголовок 1"/>
          <p:cNvSpPr>
            <a:spLocks noGrp="1"/>
          </p:cNvSpPr>
          <p:nvPr>
            <p:ph type="title"/>
          </p:nvPr>
        </p:nvSpPr>
        <p:spPr>
          <a:xfrm>
            <a:off x="179388" y="158750"/>
            <a:ext cx="8574087" cy="461963"/>
          </a:xfrm>
        </p:spPr>
        <p:txBody>
          <a:bodyPr/>
          <a:lstStyle/>
          <a:p>
            <a:pPr algn="ctr" eaLnBrk="1" hangingPunct="1"/>
            <a:r>
              <a:rPr lang="ru-RU" altLang="ru-RU" sz="1200" b="1" dirty="0" smtClean="0">
                <a:solidFill>
                  <a:srgbClr val="FF0000"/>
                </a:solidFill>
                <a:latin typeface="Times New Roman" panose="02020603050405020304" pitchFamily="18" charset="0"/>
                <a:cs typeface="Times New Roman" panose="02020603050405020304" pitchFamily="18" charset="0"/>
              </a:rPr>
              <a:t>Объемы выпадающих доходов в связи с предоставлением льгот, установленных представительными органами местного самоуправления в соответствии с порядком, утверждённым нормативно-правовым актом  городского округа Лотошино</a:t>
            </a:r>
          </a:p>
        </p:txBody>
      </p:sp>
      <p:graphicFrame>
        <p:nvGraphicFramePr>
          <p:cNvPr id="6" name="Таблица 5"/>
          <p:cNvGraphicFramePr>
            <a:graphicFrameLocks noGrp="1"/>
          </p:cNvGraphicFramePr>
          <p:nvPr>
            <p:extLst>
              <p:ext uri="{D42A27DB-BD31-4B8C-83A1-F6EECF244321}">
                <p14:modId xmlns:p14="http://schemas.microsoft.com/office/powerpoint/2010/main" val="2265541641"/>
              </p:ext>
            </p:extLst>
          </p:nvPr>
        </p:nvGraphicFramePr>
        <p:xfrm>
          <a:off x="179388" y="908050"/>
          <a:ext cx="8497069" cy="5705474"/>
        </p:xfrm>
        <a:graphic>
          <a:graphicData uri="http://schemas.openxmlformats.org/drawingml/2006/table">
            <a:tbl>
              <a:tblPr firstRow="1" bandRow="1">
                <a:tableStyleId>{5C22544A-7EE6-4342-B048-85BDC9FD1C3A}</a:tableStyleId>
              </a:tblPr>
              <a:tblGrid>
                <a:gridCol w="566623">
                  <a:extLst>
                    <a:ext uri="{9D8B030D-6E8A-4147-A177-3AD203B41FA5}">
                      <a16:colId xmlns:a16="http://schemas.microsoft.com/office/drawing/2014/main" val="20000"/>
                    </a:ext>
                  </a:extLst>
                </a:gridCol>
                <a:gridCol w="4302857">
                  <a:extLst>
                    <a:ext uri="{9D8B030D-6E8A-4147-A177-3AD203B41FA5}">
                      <a16:colId xmlns:a16="http://schemas.microsoft.com/office/drawing/2014/main" val="20001"/>
                    </a:ext>
                  </a:extLst>
                </a:gridCol>
                <a:gridCol w="1966521">
                  <a:extLst>
                    <a:ext uri="{9D8B030D-6E8A-4147-A177-3AD203B41FA5}">
                      <a16:colId xmlns:a16="http://schemas.microsoft.com/office/drawing/2014/main" val="20002"/>
                    </a:ext>
                  </a:extLst>
                </a:gridCol>
                <a:gridCol w="842794">
                  <a:extLst>
                    <a:ext uri="{9D8B030D-6E8A-4147-A177-3AD203B41FA5}">
                      <a16:colId xmlns:a16="http://schemas.microsoft.com/office/drawing/2014/main" val="20003"/>
                    </a:ext>
                  </a:extLst>
                </a:gridCol>
                <a:gridCol w="818274">
                  <a:extLst>
                    <a:ext uri="{9D8B030D-6E8A-4147-A177-3AD203B41FA5}">
                      <a16:colId xmlns:a16="http://schemas.microsoft.com/office/drawing/2014/main" val="20004"/>
                    </a:ext>
                  </a:extLst>
                </a:gridCol>
              </a:tblGrid>
              <a:tr h="720019">
                <a:tc>
                  <a:txBody>
                    <a:bodyPr/>
                    <a:lstStyle/>
                    <a:p>
                      <a:r>
                        <a:rPr lang="ru-RU" sz="1000" b="1" kern="1200" baseline="0" dirty="0" smtClean="0">
                          <a:solidFill>
                            <a:schemeClr val="tx1"/>
                          </a:solidFill>
                          <a:latin typeface="Times New Roman" pitchFamily="18" charset="0"/>
                          <a:ea typeface="+mn-ea"/>
                          <a:cs typeface="Times New Roman" pitchFamily="18" charset="0"/>
                        </a:rPr>
                        <a:t>№ </a:t>
                      </a:r>
                      <a:r>
                        <a:rPr lang="ru-RU" sz="1000" b="1" kern="1200" baseline="0" dirty="0" err="1" smtClean="0">
                          <a:solidFill>
                            <a:schemeClr val="tx1"/>
                          </a:solidFill>
                          <a:latin typeface="Times New Roman" pitchFamily="18" charset="0"/>
                          <a:ea typeface="+mn-ea"/>
                          <a:cs typeface="Times New Roman" pitchFamily="18" charset="0"/>
                        </a:rPr>
                        <a:t>п</a:t>
                      </a:r>
                      <a:r>
                        <a:rPr lang="ru-RU" sz="1000" b="1" kern="1200" baseline="0" dirty="0" smtClean="0">
                          <a:solidFill>
                            <a:schemeClr val="tx1"/>
                          </a:solidFill>
                          <a:latin typeface="Times New Roman" pitchFamily="18" charset="0"/>
                          <a:ea typeface="+mn-ea"/>
                          <a:cs typeface="Times New Roman" pitchFamily="18" charset="0"/>
                        </a:rPr>
                        <a:t>/</a:t>
                      </a:r>
                      <a:r>
                        <a:rPr lang="ru-RU" sz="1000" b="1" kern="1200" baseline="0" dirty="0" err="1" smtClean="0">
                          <a:solidFill>
                            <a:schemeClr val="tx1"/>
                          </a:solidFill>
                          <a:latin typeface="Times New Roman" pitchFamily="18" charset="0"/>
                          <a:ea typeface="+mn-ea"/>
                          <a:cs typeface="Times New Roman" pitchFamily="18" charset="0"/>
                        </a:rPr>
                        <a:t>п</a:t>
                      </a:r>
                      <a:endParaRPr lang="ru-RU" sz="1000" b="1" kern="1200" baseline="0" dirty="0">
                        <a:solidFill>
                          <a:schemeClr val="tx1"/>
                        </a:solidFill>
                        <a:latin typeface="Times New Roman" pitchFamily="18" charset="0"/>
                        <a:ea typeface="+mn-ea"/>
                        <a:cs typeface="Times New Roman" pitchFamily="18" charset="0"/>
                      </a:endParaRPr>
                    </a:p>
                  </a:txBody>
                  <a:tcPr marL="91438" marR="91438" marT="45714" marB="45714" anchor="ctr">
                    <a:solidFill>
                      <a:schemeClr val="accent1">
                        <a:lumMod val="60000"/>
                        <a:lumOff val="40000"/>
                      </a:schemeClr>
                    </a:solidFill>
                  </a:tcPr>
                </a:tc>
                <a:tc>
                  <a:txBody>
                    <a:bodyPr/>
                    <a:lstStyle/>
                    <a:p>
                      <a:pPr algn="ctr"/>
                      <a:r>
                        <a:rPr lang="ru-RU" sz="1000" b="1" baseline="0" dirty="0" smtClean="0">
                          <a:solidFill>
                            <a:schemeClr val="tx1"/>
                          </a:solidFill>
                          <a:latin typeface="Times New Roman" pitchFamily="18" charset="0"/>
                          <a:cs typeface="Times New Roman" pitchFamily="18" charset="0"/>
                        </a:rPr>
                        <a:t>Наименование налоговой льготы</a:t>
                      </a:r>
                      <a:endParaRPr lang="ru-RU" sz="1000" b="1" baseline="0" dirty="0">
                        <a:solidFill>
                          <a:schemeClr val="tx1"/>
                        </a:solidFill>
                        <a:latin typeface="Times New Roman" pitchFamily="18" charset="0"/>
                        <a:cs typeface="Times New Roman" pitchFamily="18" charset="0"/>
                      </a:endParaRPr>
                    </a:p>
                  </a:txBody>
                  <a:tcPr marL="91438" marR="91438" marT="45714" marB="45714" anchor="ctr">
                    <a:solidFill>
                      <a:schemeClr val="accent1">
                        <a:lumMod val="60000"/>
                        <a:lumOff val="40000"/>
                      </a:schemeClr>
                    </a:solidFill>
                  </a:tcPr>
                </a:tc>
                <a:tc>
                  <a:txBody>
                    <a:bodyPr/>
                    <a:lstStyle/>
                    <a:p>
                      <a:pPr algn="ctr"/>
                      <a:r>
                        <a:rPr lang="ru-RU" sz="1000" b="1" baseline="0" dirty="0" smtClean="0">
                          <a:solidFill>
                            <a:schemeClr val="tx1"/>
                          </a:solidFill>
                          <a:latin typeface="Times New Roman" pitchFamily="18" charset="0"/>
                          <a:cs typeface="Times New Roman" pitchFamily="18" charset="0"/>
                        </a:rPr>
                        <a:t>НПА</a:t>
                      </a:r>
                      <a:endParaRPr lang="ru-RU" sz="1000" b="1" baseline="0" dirty="0">
                        <a:solidFill>
                          <a:schemeClr val="tx1"/>
                        </a:solidFill>
                        <a:latin typeface="Times New Roman" pitchFamily="18" charset="0"/>
                        <a:cs typeface="Times New Roman" pitchFamily="18" charset="0"/>
                      </a:endParaRPr>
                    </a:p>
                  </a:txBody>
                  <a:tcPr marL="91438" marR="91438" marT="45714" marB="45714" anchor="ctr">
                    <a:solidFill>
                      <a:schemeClr val="accent1">
                        <a:lumMod val="60000"/>
                        <a:lumOff val="40000"/>
                      </a:schemeClr>
                    </a:solidFill>
                  </a:tcPr>
                </a:tc>
                <a:tc>
                  <a:txBody>
                    <a:bodyPr/>
                    <a:lstStyle/>
                    <a:p>
                      <a:pPr algn="ctr"/>
                      <a:r>
                        <a:rPr lang="ru-RU" sz="1000" b="1" baseline="0" dirty="0" smtClean="0">
                          <a:solidFill>
                            <a:schemeClr val="tx1"/>
                          </a:solidFill>
                          <a:latin typeface="Times New Roman" pitchFamily="18" charset="0"/>
                          <a:cs typeface="Times New Roman" pitchFamily="18" charset="0"/>
                        </a:rPr>
                        <a:t>Факт 2021</a:t>
                      </a:r>
                    </a:p>
                    <a:p>
                      <a:pPr algn="ctr"/>
                      <a:r>
                        <a:rPr lang="ru-RU" sz="1000" b="1" baseline="0" dirty="0" smtClean="0">
                          <a:solidFill>
                            <a:schemeClr val="tx1"/>
                          </a:solidFill>
                          <a:latin typeface="Times New Roman" pitchFamily="18" charset="0"/>
                          <a:cs typeface="Times New Roman" pitchFamily="18" charset="0"/>
                        </a:rPr>
                        <a:t>года</a:t>
                      </a:r>
                      <a:endParaRPr lang="ru-RU" sz="1000" b="1" baseline="0" dirty="0">
                        <a:solidFill>
                          <a:schemeClr val="tx1"/>
                        </a:solidFill>
                        <a:latin typeface="Times New Roman" pitchFamily="18" charset="0"/>
                        <a:cs typeface="Times New Roman" pitchFamily="18" charset="0"/>
                      </a:endParaRPr>
                    </a:p>
                  </a:txBody>
                  <a:tcPr marL="91438" marR="91438" marT="45714" marB="45714" anchor="ctr">
                    <a:solidFill>
                      <a:schemeClr val="accent1">
                        <a:lumMod val="60000"/>
                        <a:lumOff val="40000"/>
                      </a:schemeClr>
                    </a:solidFill>
                  </a:tcPr>
                </a:tc>
                <a:tc>
                  <a:txBody>
                    <a:bodyPr/>
                    <a:lstStyle/>
                    <a:p>
                      <a:pPr algn="ctr"/>
                      <a:r>
                        <a:rPr lang="ru-RU" sz="1000" b="1" baseline="0" dirty="0" smtClean="0">
                          <a:solidFill>
                            <a:schemeClr val="tx1"/>
                          </a:solidFill>
                          <a:latin typeface="Times New Roman" pitchFamily="18" charset="0"/>
                          <a:cs typeface="Times New Roman" pitchFamily="18" charset="0"/>
                        </a:rPr>
                        <a:t>Оценка 2022 года</a:t>
                      </a:r>
                      <a:endParaRPr lang="ru-RU" sz="1000" b="1" baseline="0" dirty="0">
                        <a:solidFill>
                          <a:schemeClr val="tx1"/>
                        </a:solidFill>
                        <a:latin typeface="Times New Roman" pitchFamily="18" charset="0"/>
                        <a:cs typeface="Times New Roman" pitchFamily="18" charset="0"/>
                      </a:endParaRPr>
                    </a:p>
                  </a:txBody>
                  <a:tcPr marL="91438" marR="91438" marT="45714" marB="45714" anchor="ctr">
                    <a:solidFill>
                      <a:schemeClr val="accent1">
                        <a:lumMod val="60000"/>
                        <a:lumOff val="40000"/>
                      </a:schemeClr>
                    </a:solidFill>
                  </a:tcPr>
                </a:tc>
                <a:extLst>
                  <a:ext uri="{0D108BD9-81ED-4DB2-BD59-A6C34878D82A}">
                    <a16:rowId xmlns:a16="http://schemas.microsoft.com/office/drawing/2014/main" val="10000"/>
                  </a:ext>
                </a:extLst>
              </a:tr>
              <a:tr h="1975370">
                <a:tc>
                  <a:txBody>
                    <a:bodyPr/>
                    <a:lstStyle/>
                    <a:p>
                      <a:pPr marL="0" algn="l" defTabSz="457200" rtl="0" eaLnBrk="1" latinLnBrk="0" hangingPunct="1"/>
                      <a:endParaRPr lang="ru-RU" sz="1000" kern="1200" dirty="0" smtClean="0">
                        <a:solidFill>
                          <a:schemeClr val="dk1"/>
                        </a:solidFill>
                        <a:latin typeface="Times New Roman" pitchFamily="18" charset="0"/>
                        <a:ea typeface="+mn-ea"/>
                        <a:cs typeface="Times New Roman" pitchFamily="18" charset="0"/>
                      </a:endParaRPr>
                    </a:p>
                  </a:txBody>
                  <a:tcPr marL="91438" marR="91438" marT="45714" marB="45714"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0" lang="ru-RU" sz="1000" b="0" kern="1200" dirty="0" smtClean="0">
                          <a:solidFill>
                            <a:schemeClr val="dk1"/>
                          </a:solidFill>
                          <a:latin typeface="Times New Roman" pitchFamily="18" charset="0"/>
                          <a:ea typeface="+mn-ea"/>
                          <a:cs typeface="Times New Roman" pitchFamily="18" charset="0"/>
                        </a:rPr>
                        <a:t>-Налогоплательщики - физические лица, являющиеся почетными жителями Лотошинского района, городского поселения Лотошино Лотошинского района, сельского поселения Микулинское Лотошинского района, городского округа Лотошино, чьи земельные участки расположены на территории городского округа Лотошино (для сумм налога, исчисленных в отношении земельных участков в составе земель населенного пункта, предоставленных для личного подсобного хозяйства, индивидуального жилищного строительства, садоводства, огородничества или животноводства, а также для хранения автотранспорта)</a:t>
                      </a:r>
                      <a:r>
                        <a:rPr kumimoji="0" lang="ru-RU" sz="1000" b="0" kern="1200" baseline="0" dirty="0" smtClean="0">
                          <a:solidFill>
                            <a:schemeClr val="dk1"/>
                          </a:solidFill>
                          <a:latin typeface="Times New Roman" pitchFamily="18" charset="0"/>
                          <a:ea typeface="+mn-ea"/>
                          <a:cs typeface="Times New Roman" pitchFamily="18" charset="0"/>
                        </a:rPr>
                        <a:t> – в размере 100%</a:t>
                      </a:r>
                    </a:p>
                  </a:txBody>
                  <a:tcPr marL="91438" marR="91438" marT="45714" marB="45714" anchor="ct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000" kern="1200" dirty="0" smtClean="0">
                          <a:solidFill>
                            <a:schemeClr val="tx1"/>
                          </a:solidFill>
                          <a:latin typeface="Times New Roman" pitchFamily="18" charset="0"/>
                          <a:ea typeface="+mn-ea"/>
                          <a:cs typeface="Times New Roman" pitchFamily="18" charset="0"/>
                        </a:rPr>
                        <a:t>Решение Совета депутатов городского округа Лотошино 02.12.2019 года №58/6 «Об утверждении Положения о земельном налоге и ставок земельного налога на территории городского округа Лотошино» </a:t>
                      </a:r>
                      <a:r>
                        <a:rPr lang="ru-RU" sz="1000" kern="1200" baseline="0" dirty="0" smtClean="0">
                          <a:solidFill>
                            <a:schemeClr val="tx1"/>
                          </a:solidFill>
                          <a:latin typeface="Times New Roman" pitchFamily="18" charset="0"/>
                          <a:ea typeface="+mn-ea"/>
                          <a:cs typeface="Times New Roman" pitchFamily="18" charset="0"/>
                        </a:rPr>
                        <a:t>(с изменениями от  27.08.2020 №145/13; от 29.04.2021 №244/23; от 29.09.2022 </a:t>
                      </a:r>
                      <a:r>
                        <a:rPr lang="en-US" sz="1000" kern="1200" baseline="0" dirty="0" smtClean="0">
                          <a:solidFill>
                            <a:schemeClr val="tx1"/>
                          </a:solidFill>
                          <a:latin typeface="Times New Roman" pitchFamily="18" charset="0"/>
                          <a:ea typeface="+mn-ea"/>
                          <a:cs typeface="Times New Roman" pitchFamily="18" charset="0"/>
                        </a:rPr>
                        <a:t>N370/45</a:t>
                      </a:r>
                      <a:r>
                        <a:rPr lang="ru-RU" sz="1000" kern="1200" dirty="0" smtClean="0">
                          <a:solidFill>
                            <a:schemeClr val="tx1"/>
                          </a:solidFill>
                          <a:latin typeface="Times New Roman" pitchFamily="18" charset="0"/>
                          <a:ea typeface="+mn-ea"/>
                          <a:cs typeface="Times New Roman" pitchFamily="18" charset="0"/>
                        </a:rPr>
                        <a:t>) </a:t>
                      </a:r>
                    </a:p>
                  </a:txBody>
                  <a:tcPr marL="91438" marR="91438" marT="45714" marB="45714"/>
                </a:tc>
                <a:tc>
                  <a:txBody>
                    <a:bodyPr/>
                    <a:lstStyle/>
                    <a:p>
                      <a:pPr algn="ctr"/>
                      <a:r>
                        <a:rPr lang="ru-RU" sz="1000" kern="1200" dirty="0" smtClean="0">
                          <a:solidFill>
                            <a:schemeClr val="dk1"/>
                          </a:solidFill>
                          <a:latin typeface="Times New Roman" pitchFamily="18" charset="0"/>
                          <a:ea typeface="+mn-ea"/>
                          <a:cs typeface="Times New Roman" pitchFamily="18" charset="0"/>
                        </a:rPr>
                        <a:t>3</a:t>
                      </a:r>
                    </a:p>
                  </a:txBody>
                  <a:tcPr marL="91438" marR="91438" marT="45714" marB="45714" anchor="ctr"/>
                </a:tc>
                <a:tc>
                  <a:txBody>
                    <a:bodyPr/>
                    <a:lstStyle/>
                    <a:p>
                      <a:pPr algn="ctr"/>
                      <a:r>
                        <a:rPr lang="ru-RU" sz="1000" kern="1200" dirty="0" smtClean="0">
                          <a:solidFill>
                            <a:schemeClr val="dk1"/>
                          </a:solidFill>
                          <a:latin typeface="Times New Roman" pitchFamily="18" charset="0"/>
                          <a:ea typeface="+mn-ea"/>
                          <a:cs typeface="Times New Roman" pitchFamily="18" charset="0"/>
                        </a:rPr>
                        <a:t>3</a:t>
                      </a:r>
                    </a:p>
                  </a:txBody>
                  <a:tcPr marL="91438" marR="91438" marT="45714" marB="45714" anchor="ctr"/>
                </a:tc>
                <a:extLst>
                  <a:ext uri="{0D108BD9-81ED-4DB2-BD59-A6C34878D82A}">
                    <a16:rowId xmlns:a16="http://schemas.microsoft.com/office/drawing/2014/main" val="10001"/>
                  </a:ext>
                </a:extLst>
              </a:tr>
              <a:tr h="407612">
                <a:tc>
                  <a:txBody>
                    <a:bodyPr/>
                    <a:lstStyle/>
                    <a:p>
                      <a:pPr marL="0" algn="l" defTabSz="457200" rtl="0" eaLnBrk="1" latinLnBrk="0" hangingPunct="1"/>
                      <a:endParaRPr lang="ru-RU" sz="1000" kern="1200" dirty="0" smtClean="0">
                        <a:solidFill>
                          <a:schemeClr val="dk1"/>
                        </a:solidFill>
                        <a:latin typeface="Times New Roman" pitchFamily="18" charset="0"/>
                        <a:ea typeface="+mn-ea"/>
                        <a:cs typeface="Times New Roman" pitchFamily="18" charset="0"/>
                      </a:endParaRPr>
                    </a:p>
                  </a:txBody>
                  <a:tcPr marL="91438" marR="91438" marT="45714" marB="45714"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0" lang="ru-RU" sz="1000" b="0" kern="1200" dirty="0" smtClean="0">
                          <a:solidFill>
                            <a:schemeClr val="dk1"/>
                          </a:solidFill>
                          <a:latin typeface="Times New Roman" pitchFamily="18" charset="0"/>
                          <a:ea typeface="+mn-ea"/>
                          <a:cs typeface="Times New Roman" pitchFamily="18" charset="0"/>
                        </a:rPr>
                        <a:t>- Многодетные семьи и семьи (усыновители, опекуны), воспитывающие детей-инвалидов – в размере 100%</a:t>
                      </a:r>
                    </a:p>
                  </a:txBody>
                  <a:tcPr marL="91438" marR="91438" marT="45714" marB="45714" anchor="ctr"/>
                </a:tc>
                <a:tc vMerge="1">
                  <a:txBody>
                    <a:bodyPr/>
                    <a:lstStyle/>
                    <a:p>
                      <a:endParaRPr lang="ru-RU" sz="1000" kern="1200" dirty="0">
                        <a:solidFill>
                          <a:schemeClr val="dk1"/>
                        </a:solidFill>
                        <a:latin typeface="Times New Roman" pitchFamily="18" charset="0"/>
                        <a:ea typeface="+mn-ea"/>
                        <a:cs typeface="Times New Roman" pitchFamily="18" charset="0"/>
                      </a:endParaRPr>
                    </a:p>
                  </a:txBody>
                  <a:tcPr marL="91443" marR="91443" marT="45718" marB="45718" anchor="ctr"/>
                </a:tc>
                <a:tc>
                  <a:txBody>
                    <a:bodyPr/>
                    <a:lstStyle/>
                    <a:p>
                      <a:pPr algn="ctr"/>
                      <a:r>
                        <a:rPr lang="ru-RU" sz="1000" kern="1200" dirty="0" smtClean="0">
                          <a:solidFill>
                            <a:schemeClr val="dk1"/>
                          </a:solidFill>
                          <a:latin typeface="Times New Roman" pitchFamily="18" charset="0"/>
                          <a:ea typeface="+mn-ea"/>
                          <a:cs typeface="Times New Roman" pitchFamily="18" charset="0"/>
                        </a:rPr>
                        <a:t>3</a:t>
                      </a:r>
                    </a:p>
                  </a:txBody>
                  <a:tcPr marL="91438" marR="91438" marT="45714" marB="45714" anchor="ctr"/>
                </a:tc>
                <a:tc>
                  <a:txBody>
                    <a:bodyPr/>
                    <a:lstStyle/>
                    <a:p>
                      <a:pPr algn="ctr"/>
                      <a:r>
                        <a:rPr lang="ru-RU" sz="1000" kern="1200" dirty="0" smtClean="0">
                          <a:solidFill>
                            <a:schemeClr val="dk1"/>
                          </a:solidFill>
                          <a:latin typeface="Times New Roman" pitchFamily="18" charset="0"/>
                          <a:ea typeface="+mn-ea"/>
                          <a:cs typeface="Times New Roman" pitchFamily="18" charset="0"/>
                        </a:rPr>
                        <a:t>3</a:t>
                      </a:r>
                    </a:p>
                  </a:txBody>
                  <a:tcPr marL="91438" marR="91438" marT="45714" marB="45714" anchor="ctr"/>
                </a:tc>
                <a:extLst>
                  <a:ext uri="{0D108BD9-81ED-4DB2-BD59-A6C34878D82A}">
                    <a16:rowId xmlns:a16="http://schemas.microsoft.com/office/drawing/2014/main" val="10002"/>
                  </a:ext>
                </a:extLst>
              </a:tr>
              <a:tr h="2602473">
                <a:tc>
                  <a:txBody>
                    <a:bodyPr/>
                    <a:lstStyle/>
                    <a:p>
                      <a:pPr marL="0" algn="l" defTabSz="457200" rtl="0" eaLnBrk="1" latinLnBrk="0" hangingPunct="1"/>
                      <a:r>
                        <a:rPr lang="ru-RU" sz="1000" b="1" kern="1200" baseline="0" dirty="0" smtClean="0">
                          <a:solidFill>
                            <a:schemeClr val="dk1"/>
                          </a:solidFill>
                          <a:latin typeface="Times New Roman" pitchFamily="18" charset="0"/>
                          <a:ea typeface="+mn-ea"/>
                          <a:cs typeface="Times New Roman" pitchFamily="18" charset="0"/>
                        </a:rPr>
                        <a:t>2</a:t>
                      </a:r>
                    </a:p>
                  </a:txBody>
                  <a:tcPr marL="91438" marR="91438" marT="45714" marB="45714"/>
                </a:tc>
                <a:tc>
                  <a:txBody>
                    <a:bodyPr/>
                    <a:lstStyle/>
                    <a:p>
                      <a:pPr marL="0" algn="l" defTabSz="457200" rtl="0" eaLnBrk="1" latinLnBrk="0" hangingPunct="1"/>
                      <a:r>
                        <a:rPr lang="ru-RU" sz="1000" b="1" kern="1200" dirty="0" smtClean="0">
                          <a:solidFill>
                            <a:schemeClr val="dk1"/>
                          </a:solidFill>
                          <a:latin typeface="Times New Roman" pitchFamily="18" charset="0"/>
                          <a:ea typeface="+mn-ea"/>
                          <a:cs typeface="Times New Roman" pitchFamily="18" charset="0"/>
                        </a:rPr>
                        <a:t>Налог на</a:t>
                      </a:r>
                      <a:r>
                        <a:rPr lang="ru-RU" sz="1000" b="1" kern="1200" baseline="0" dirty="0" smtClean="0">
                          <a:solidFill>
                            <a:schemeClr val="dk1"/>
                          </a:solidFill>
                          <a:latin typeface="Times New Roman" pitchFamily="18" charset="0"/>
                          <a:ea typeface="+mn-ea"/>
                          <a:cs typeface="Times New Roman" pitchFamily="18" charset="0"/>
                        </a:rPr>
                        <a:t> имущество физических лиц</a:t>
                      </a:r>
                      <a:endParaRPr lang="ru-RU" sz="1000" b="1" kern="1200" dirty="0">
                        <a:solidFill>
                          <a:schemeClr val="dk1"/>
                        </a:solidFill>
                        <a:latin typeface="Times New Roman" pitchFamily="18" charset="0"/>
                        <a:ea typeface="+mn-ea"/>
                        <a:cs typeface="Times New Roman" pitchFamily="18" charset="0"/>
                      </a:endParaRPr>
                    </a:p>
                  </a:txBody>
                  <a:tcPr marL="91438" marR="91438" marT="45714" marB="45714"/>
                </a:tc>
                <a:tc>
                  <a:txBody>
                    <a:bodyPr/>
                    <a:lstStyle/>
                    <a:p>
                      <a:r>
                        <a:rPr lang="ru-RU" sz="1000" kern="1200" baseline="0" dirty="0" smtClean="0">
                          <a:solidFill>
                            <a:schemeClr val="tx1"/>
                          </a:solidFill>
                          <a:latin typeface="Times New Roman" pitchFamily="18" charset="0"/>
                          <a:ea typeface="+mn-ea"/>
                          <a:cs typeface="Times New Roman" pitchFamily="18" charset="0"/>
                        </a:rPr>
                        <a:t>Решение Совета депутатов от 02.12.2019 N 59/6 "О </a:t>
                      </a:r>
                      <a:r>
                        <a:rPr lang="ru-RU" sz="1000" kern="1200" dirty="0" smtClean="0">
                          <a:solidFill>
                            <a:schemeClr val="tx1"/>
                          </a:solidFill>
                          <a:latin typeface="Times New Roman" pitchFamily="18" charset="0"/>
                          <a:ea typeface="+mn-ea"/>
                          <a:cs typeface="Times New Roman" pitchFamily="18" charset="0"/>
                        </a:rPr>
                        <a:t>Положении о налоге на имущество физических лиц и ставок налога на имущество физических лиц на территории</a:t>
                      </a:r>
                    </a:p>
                    <a:p>
                      <a:r>
                        <a:rPr lang="ru-RU" sz="1000" kern="1200" dirty="0" smtClean="0">
                          <a:solidFill>
                            <a:schemeClr val="tx1"/>
                          </a:solidFill>
                          <a:latin typeface="Times New Roman" pitchFamily="18" charset="0"/>
                          <a:ea typeface="+mn-ea"/>
                          <a:cs typeface="Times New Roman" pitchFamily="18" charset="0"/>
                        </a:rPr>
                        <a:t>городского округа Лотошино</a:t>
                      </a:r>
                      <a:r>
                        <a:rPr lang="ru-RU" sz="1000" kern="1200" baseline="0" dirty="0" smtClean="0">
                          <a:solidFill>
                            <a:schemeClr val="tx1"/>
                          </a:solidFill>
                          <a:latin typeface="Times New Roman" pitchFamily="18" charset="0"/>
                          <a:ea typeface="+mn-ea"/>
                          <a:cs typeface="Times New Roman" pitchFamily="18" charset="0"/>
                        </a:rPr>
                        <a:t>" (с изменениями от  27.08.2020 N144/13 ; от 24.12.2020 N194/18) </a:t>
                      </a:r>
                      <a:endParaRPr lang="ru-RU" sz="1000" b="1" kern="1200" dirty="0">
                        <a:solidFill>
                          <a:schemeClr val="tx1"/>
                        </a:solidFill>
                        <a:latin typeface="Times New Roman" pitchFamily="18" charset="0"/>
                        <a:ea typeface="+mn-ea"/>
                        <a:cs typeface="Times New Roman" pitchFamily="18" charset="0"/>
                      </a:endParaRPr>
                    </a:p>
                  </a:txBody>
                  <a:tcPr marL="91438" marR="91438" marT="45714" marB="45714"/>
                </a:tc>
                <a:tc>
                  <a:txBody>
                    <a:bodyPr/>
                    <a:lstStyle/>
                    <a:p>
                      <a:pPr marL="0" algn="ctr" defTabSz="457200" rtl="0" eaLnBrk="1" latinLnBrk="0" hangingPunct="1"/>
                      <a:r>
                        <a:rPr lang="ru-RU" sz="1000" b="1" kern="1200" baseline="0" dirty="0" smtClean="0">
                          <a:solidFill>
                            <a:srgbClr val="002060"/>
                          </a:solidFill>
                          <a:latin typeface="Times New Roman" pitchFamily="18" charset="0"/>
                          <a:ea typeface="+mn-ea"/>
                          <a:cs typeface="Times New Roman" pitchFamily="18" charset="0"/>
                        </a:rPr>
                        <a:t>0</a:t>
                      </a:r>
                    </a:p>
                  </a:txBody>
                  <a:tcPr marL="91438" marR="91438" marT="45714" marB="45714" anchor="ctr"/>
                </a:tc>
                <a:tc>
                  <a:txBody>
                    <a:bodyPr/>
                    <a:lstStyle/>
                    <a:p>
                      <a:pPr marL="0" algn="ctr" defTabSz="457200" rtl="0" eaLnBrk="1" latinLnBrk="0" hangingPunct="1"/>
                      <a:r>
                        <a:rPr lang="ru-RU" sz="1000" b="1" kern="1200" baseline="0" dirty="0" smtClean="0">
                          <a:solidFill>
                            <a:srgbClr val="002060"/>
                          </a:solidFill>
                          <a:latin typeface="Times New Roman" pitchFamily="18" charset="0"/>
                          <a:ea typeface="+mn-ea"/>
                          <a:cs typeface="Times New Roman" pitchFamily="18" charset="0"/>
                        </a:rPr>
                        <a:t>0</a:t>
                      </a:r>
                    </a:p>
                  </a:txBody>
                  <a:tcPr marL="91438" marR="91438" marT="45714" marB="45714" anchor="ctr"/>
                </a:tc>
                <a:extLst>
                  <a:ext uri="{0D108BD9-81ED-4DB2-BD59-A6C34878D82A}">
                    <a16:rowId xmlns:a16="http://schemas.microsoft.com/office/drawing/2014/main" val="10003"/>
                  </a:ext>
                </a:extLst>
              </a:tr>
            </a:tbl>
          </a:graphicData>
        </a:graphic>
      </p:graphicFrame>
      <p:sp>
        <p:nvSpPr>
          <p:cNvPr id="38962" name="TextBox 3"/>
          <p:cNvSpPr txBox="1">
            <a:spLocks noChangeArrowheads="1"/>
          </p:cNvSpPr>
          <p:nvPr/>
        </p:nvSpPr>
        <p:spPr bwMode="auto">
          <a:xfrm>
            <a:off x="7812088" y="620713"/>
            <a:ext cx="108108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ru-RU" altLang="ru-RU" sz="1000" dirty="0">
                <a:solidFill>
                  <a:srgbClr val="FF0000"/>
                </a:solidFill>
              </a:rPr>
              <a:t>тыс. рублей</a:t>
            </a:r>
          </a:p>
        </p:txBody>
      </p:sp>
    </p:spTree>
    <p:extLst>
      <p:ext uri="{BB962C8B-B14F-4D97-AF65-F5344CB8AC3E}">
        <p14:creationId xmlns:p14="http://schemas.microsoft.com/office/powerpoint/2010/main" val="2049511422"/>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Заголовок 3"/>
          <p:cNvSpPr>
            <a:spLocks noGrp="1"/>
          </p:cNvSpPr>
          <p:nvPr>
            <p:ph type="title"/>
          </p:nvPr>
        </p:nvSpPr>
        <p:spPr>
          <a:xfrm>
            <a:off x="611188" y="765175"/>
            <a:ext cx="7543800" cy="806450"/>
          </a:xfrm>
        </p:spPr>
        <p:txBody>
          <a:bodyPr>
            <a:noAutofit/>
          </a:bodyPr>
          <a:lstStyle/>
          <a:p>
            <a:pPr algn="ctr" eaLnBrk="1" fontAlgn="auto" hangingPunct="1">
              <a:spcAft>
                <a:spcPts val="0"/>
              </a:spcAft>
              <a:defRPr/>
            </a:pPr>
            <a:r>
              <a:rPr lang="ru-RU" sz="2400" b="1" dirty="0" smtClean="0">
                <a:solidFill>
                  <a:srgbClr val="FF0000"/>
                </a:solidFill>
                <a:latin typeface="+mn-lt"/>
              </a:rPr>
              <a:t>Динамика расходов бюджета </a:t>
            </a:r>
            <a:br>
              <a:rPr lang="ru-RU" sz="2400" b="1" dirty="0" smtClean="0">
                <a:solidFill>
                  <a:srgbClr val="FF0000"/>
                </a:solidFill>
                <a:latin typeface="+mn-lt"/>
              </a:rPr>
            </a:br>
            <a:r>
              <a:rPr lang="ru-RU" sz="2400" b="1" dirty="0" smtClean="0">
                <a:solidFill>
                  <a:srgbClr val="FF0000"/>
                </a:solidFill>
                <a:latin typeface="+mn-lt"/>
              </a:rPr>
              <a:t>городского округа Лотошино</a:t>
            </a:r>
          </a:p>
        </p:txBody>
      </p:sp>
      <p:sp>
        <p:nvSpPr>
          <p:cNvPr id="8196" name="Текст 4"/>
          <p:cNvSpPr>
            <a:spLocks noGrp="1"/>
          </p:cNvSpPr>
          <p:nvPr>
            <p:ph type="body" idx="4294967295"/>
          </p:nvPr>
        </p:nvSpPr>
        <p:spPr>
          <a:xfrm>
            <a:off x="0" y="5114925"/>
            <a:ext cx="6421438" cy="1095375"/>
          </a:xfrm>
        </p:spPr>
        <p:txBody>
          <a:bodyPr/>
          <a:lstStyle/>
          <a:p>
            <a:pPr eaLnBrk="1" hangingPunct="1">
              <a:buFont typeface="Wingdings" pitchFamily="2" charset="2"/>
              <a:buNone/>
            </a:pPr>
            <a:r>
              <a:rPr lang="ru-RU" sz="1200" smtClean="0"/>
              <a:t>	</a:t>
            </a:r>
            <a:endParaRPr lang="ru-RU" sz="1800" smtClean="0"/>
          </a:p>
        </p:txBody>
      </p:sp>
      <p:sp>
        <p:nvSpPr>
          <p:cNvPr id="29701" name="TextBox 2"/>
          <p:cNvSpPr txBox="1">
            <a:spLocks noChangeArrowheads="1"/>
          </p:cNvSpPr>
          <p:nvPr/>
        </p:nvSpPr>
        <p:spPr bwMode="auto">
          <a:xfrm>
            <a:off x="7164288" y="1412776"/>
            <a:ext cx="1318374" cy="338554"/>
          </a:xfrm>
          <a:prstGeom prst="rect">
            <a:avLst/>
          </a:prstGeom>
          <a:noFill/>
          <a:ln w="9525">
            <a:noFill/>
            <a:miter lim="800000"/>
            <a:headEnd/>
            <a:tailEnd/>
          </a:ln>
        </p:spPr>
        <p:txBody>
          <a:bodyPr wrap="none">
            <a:spAutoFit/>
          </a:bodyPr>
          <a:lstStyle/>
          <a:p>
            <a:r>
              <a:rPr lang="ru-RU" sz="1600" dirty="0"/>
              <a:t>тыс. рублей</a:t>
            </a:r>
          </a:p>
        </p:txBody>
      </p:sp>
      <p:graphicFrame>
        <p:nvGraphicFramePr>
          <p:cNvPr id="8" name="Содержимое 10"/>
          <p:cNvGraphicFramePr>
            <a:graphicFrameLocks noGrp="1"/>
          </p:cNvGraphicFramePr>
          <p:nvPr>
            <p:ph idx="1"/>
            <p:extLst>
              <p:ext uri="{D42A27DB-BD31-4B8C-83A1-F6EECF244321}">
                <p14:modId xmlns:p14="http://schemas.microsoft.com/office/powerpoint/2010/main" val="986081906"/>
              </p:ext>
            </p:extLst>
          </p:nvPr>
        </p:nvGraphicFramePr>
        <p:xfrm>
          <a:off x="571472" y="1857364"/>
          <a:ext cx="8073666" cy="438943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with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p:cTn id="7" dur="1000" fill="hold"/>
                                        <p:tgtEl>
                                          <p:spTgt spid="8194"/>
                                        </p:tgtEl>
                                        <p:attrNameLst>
                                          <p:attrName>ppt_x</p:attrName>
                                        </p:attrNameLst>
                                      </p:cBhvr>
                                      <p:tavLst>
                                        <p:tav tm="0">
                                          <p:val>
                                            <p:strVal val="#ppt_x-.2"/>
                                          </p:val>
                                        </p:tav>
                                        <p:tav tm="100000">
                                          <p:val>
                                            <p:strVal val="#ppt_x"/>
                                          </p:val>
                                        </p:tav>
                                      </p:tavLst>
                                    </p:anim>
                                    <p:anim calcmode="lin" valueType="num">
                                      <p:cBhvr>
                                        <p:cTn id="8" dur="1000" fill="hold"/>
                                        <p:tgtEl>
                                          <p:spTgt spid="8194"/>
                                        </p:tgtEl>
                                        <p:attrNameLst>
                                          <p:attrName>ppt_y</p:attrName>
                                        </p:attrNameLst>
                                      </p:cBhvr>
                                      <p:tavLst>
                                        <p:tav tm="0">
                                          <p:val>
                                            <p:strVal val="#ppt_y"/>
                                          </p:val>
                                        </p:tav>
                                        <p:tav tm="100000">
                                          <p:val>
                                            <p:strVal val="#ppt_y"/>
                                          </p:val>
                                        </p:tav>
                                      </p:tavLst>
                                    </p:anim>
                                    <p:animEffect transition="in" filter="wipe(right)" prLst="gradientSize: 0.1">
                                      <p:cBhvr>
                                        <p:cTn id="9" dur="1000"/>
                                        <p:tgtEl>
                                          <p:spTgt spid="8194"/>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8196">
                                            <p:txEl>
                                              <p:pRg st="0" end="0"/>
                                            </p:txEl>
                                          </p:spTgt>
                                        </p:tgtEl>
                                        <p:attrNameLst>
                                          <p:attrName>style.visibility</p:attrName>
                                        </p:attrNameLst>
                                      </p:cBhvr>
                                      <p:to>
                                        <p:strVal val="visible"/>
                                      </p:to>
                                    </p:set>
                                    <p:animEffect transition="in" filter="fade">
                                      <p:cBhvr>
                                        <p:cTn id="14" dur="500"/>
                                        <p:tgtEl>
                                          <p:spTgt spid="8196">
                                            <p:txEl>
                                              <p:pRg st="0" end="0"/>
                                            </p:txEl>
                                          </p:spTgt>
                                        </p:tgtEl>
                                      </p:cBhvr>
                                    </p:animEffect>
                                    <p:anim calcmode="lin" valueType="num">
                                      <p:cBhvr>
                                        <p:cTn id="15" dur="500" fill="hold"/>
                                        <p:tgtEl>
                                          <p:spTgt spid="8196">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8196">
                                            <p:txEl>
                                              <p:pRg st="0" end="0"/>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692696"/>
            <a:ext cx="7929618" cy="734900"/>
          </a:xfrm>
          <a:noFill/>
          <a:ln w="9525">
            <a:noFill/>
            <a:miter lim="800000"/>
            <a:headEnd/>
            <a:tailEnd/>
          </a:ln>
        </p:spPr>
        <p:txBody>
          <a:bodyPr vert="horz" wrap="square" lIns="0" tIns="45720" rIns="0" bIns="0" numCol="1" anchor="b" anchorCtr="0" compatLnSpc="1">
            <a:prstTxWarp prst="textNoShape">
              <a:avLst/>
            </a:prstTxWarp>
          </a:bodyPr>
          <a:lstStyle/>
          <a:p>
            <a:pPr algn="ctr"/>
            <a:r>
              <a:rPr lang="ru-RU" sz="2000" b="1" dirty="0" smtClean="0">
                <a:solidFill>
                  <a:srgbClr val="FF0000"/>
                </a:solidFill>
                <a:latin typeface="+mn-lt"/>
              </a:rPr>
              <a:t>Распределение расходов по разделам классификации расходов бюджета городского округа Лотошино за 2022 год</a:t>
            </a: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3258112963"/>
              </p:ext>
            </p:extLst>
          </p:nvPr>
        </p:nvGraphicFramePr>
        <p:xfrm>
          <a:off x="457200" y="1643051"/>
          <a:ext cx="8229600" cy="46815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Содержимое 2"/>
          <p:cNvSpPr>
            <a:spLocks noGrp="1"/>
          </p:cNvSpPr>
          <p:nvPr>
            <p:ph idx="1"/>
          </p:nvPr>
        </p:nvSpPr>
        <p:spPr>
          <a:xfrm>
            <a:off x="0" y="1340768"/>
            <a:ext cx="9144000" cy="396044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indent="450000" algn="just">
              <a:buNone/>
            </a:pPr>
            <a:endParaRPr lang="ru-RU" sz="2000" dirty="0" smtClean="0"/>
          </a:p>
          <a:p>
            <a:pPr indent="450000" algn="just"/>
            <a:r>
              <a:rPr lang="ru-RU" sz="2000" dirty="0" smtClean="0">
                <a:solidFill>
                  <a:srgbClr val="7030A0"/>
                </a:solidFill>
              </a:rPr>
              <a:t>Проведение публичных слушаний по отчету об исполнении бюджета городского округа Лотошино Московской области за 2022 год подтверждает реализацию принципов открытости и прозрачности управления финансами в нашем муниципальном образовании. </a:t>
            </a:r>
          </a:p>
          <a:p>
            <a:pPr indent="450000" algn="just"/>
            <a:r>
              <a:rPr lang="ru-RU" sz="2000" dirty="0" smtClean="0">
                <a:solidFill>
                  <a:srgbClr val="7030A0"/>
                </a:solidFill>
              </a:rPr>
              <a:t>В 2022 году планово проводилась работа по мобилизации всех имеющихся ресурсов, оптимизации неэффективных расходов, разумному использованию имеющихся средств бюджета городского округа Лотошино Московской области.</a:t>
            </a:r>
          </a:p>
          <a:p>
            <a:pPr indent="450000" algn="just"/>
            <a:r>
              <a:rPr lang="ru-RU" sz="2000" dirty="0" smtClean="0">
                <a:solidFill>
                  <a:srgbClr val="7030A0"/>
                </a:solidFill>
              </a:rPr>
              <a:t>Бюджет для граждан нацелен на получение обратной связи от граждан, которым интересны современные проблемы муниципальных финансов в городском округе Лотошино.</a:t>
            </a:r>
          </a:p>
          <a:p>
            <a:pPr indent="0" algn="ctr" fontAlgn="base">
              <a:spcBef>
                <a:spcPct val="0"/>
              </a:spcBef>
              <a:buFont typeface="Arial" pitchFamily="34" charset="0"/>
              <a:buNone/>
              <a:defRPr/>
            </a:pPr>
            <a:endParaRPr lang="ru-RU" sz="2450" b="1" dirty="0" smtClean="0">
              <a:solidFill>
                <a:srgbClr val="7030A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29600" cy="648072"/>
          </a:xfrm>
        </p:spPr>
        <p:txBody>
          <a:bodyPr/>
          <a:lstStyle/>
          <a:p>
            <a:pPr algn="ctr"/>
            <a:r>
              <a:rPr lang="ru-RU" sz="2000" b="1" dirty="0" smtClean="0">
                <a:solidFill>
                  <a:srgbClr val="FF0000"/>
                </a:solidFill>
                <a:latin typeface="+mn-lt"/>
              </a:rPr>
              <a:t>Сведения о расходах по разделам и подразделам классификации расходов бюджета городского округа Лотошино</a:t>
            </a:r>
          </a:p>
        </p:txBody>
      </p:sp>
      <p:sp>
        <p:nvSpPr>
          <p:cNvPr id="3" name="Содержимое 2"/>
          <p:cNvSpPr>
            <a:spLocks noGrp="1"/>
          </p:cNvSpPr>
          <p:nvPr>
            <p:ph idx="1"/>
          </p:nvPr>
        </p:nvSpPr>
        <p:spPr/>
        <p:txBody>
          <a:bodyPr/>
          <a:lstStyle/>
          <a:p>
            <a:endParaRPr lang="ru-RU"/>
          </a:p>
        </p:txBody>
      </p:sp>
      <p:graphicFrame>
        <p:nvGraphicFramePr>
          <p:cNvPr id="4" name="Содержимое 6"/>
          <p:cNvGraphicFramePr>
            <a:graphicFrameLocks/>
          </p:cNvGraphicFramePr>
          <p:nvPr>
            <p:extLst>
              <p:ext uri="{D42A27DB-BD31-4B8C-83A1-F6EECF244321}">
                <p14:modId xmlns:p14="http://schemas.microsoft.com/office/powerpoint/2010/main" val="1414903097"/>
              </p:ext>
            </p:extLst>
          </p:nvPr>
        </p:nvGraphicFramePr>
        <p:xfrm>
          <a:off x="323528" y="1484784"/>
          <a:ext cx="8568951" cy="5204460"/>
        </p:xfrm>
        <a:graphic>
          <a:graphicData uri="http://schemas.openxmlformats.org/drawingml/2006/table">
            <a:tbl>
              <a:tblPr/>
              <a:tblGrid>
                <a:gridCol w="576064">
                  <a:extLst>
                    <a:ext uri="{9D8B030D-6E8A-4147-A177-3AD203B41FA5}">
                      <a16:colId xmlns:a16="http://schemas.microsoft.com/office/drawing/2014/main" val="20000"/>
                    </a:ext>
                  </a:extLst>
                </a:gridCol>
                <a:gridCol w="3960440">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gridCol w="864096">
                  <a:extLst>
                    <a:ext uri="{9D8B030D-6E8A-4147-A177-3AD203B41FA5}">
                      <a16:colId xmlns:a16="http://schemas.microsoft.com/office/drawing/2014/main" val="20004"/>
                    </a:ext>
                  </a:extLst>
                </a:gridCol>
                <a:gridCol w="1224135">
                  <a:extLst>
                    <a:ext uri="{9D8B030D-6E8A-4147-A177-3AD203B41FA5}">
                      <a16:colId xmlns:a16="http://schemas.microsoft.com/office/drawing/2014/main" val="20005"/>
                    </a:ext>
                  </a:extLst>
                </a:gridCol>
              </a:tblGrid>
              <a:tr h="144016">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Код</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Наименование разделов, подразделов</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Факт </a:t>
                      </a:r>
                    </a:p>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 2021 год</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gridSpan="3">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2022 год</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180588">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План</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Факт</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  исполнения</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1"/>
                  </a:ext>
                </a:extLst>
              </a:tr>
              <a:tr h="216024">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0100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Общегосударственные вопросы</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158 331,5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169 407,4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161 229,2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95,17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02"/>
                  </a:ext>
                </a:extLst>
              </a:tr>
              <a:tr h="2308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0102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Функционирование высшего должностного лица субъекта Российской Федерации и муниципального образования</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2 702,1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2 488,6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2 316,6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93,09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03"/>
                  </a:ext>
                </a:extLst>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0103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Функционирование законодательных (представительных) органов государственной власти и представительных органов муниципальных образований</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932,1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982,5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942,0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95,88</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04"/>
                  </a:ext>
                </a:extLst>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0104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Функционирование Правительства Российской Федерации, высших исполнительных органов государственной власти субъектов Российской Федерации, местных администраций</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48 476,4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59 710,6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53 962,2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90,37</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05"/>
                  </a:ext>
                </a:extLst>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0106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Обеспечение деятельности финансовых, налоговых и таможенных органов и органов финансового (финансово-бюджетного) надзора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14 340,5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15 092,0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14 884,3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98,62</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06"/>
                  </a:ext>
                </a:extLst>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0107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Обеспечение проведения выборов и референдумов</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661,8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1 211,1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1 203,7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99,39</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07"/>
                  </a:ext>
                </a:extLst>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0111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Резервные фонды</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500,0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0,0</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08"/>
                  </a:ext>
                </a:extLst>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0113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Другие общегосударственные вопросы</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91 218,6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89 422,7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87 920,4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98,32</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09"/>
                  </a:ext>
                </a:extLst>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0200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Национальная оборона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988,8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1 469,0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795,6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54,16</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10"/>
                  </a:ext>
                </a:extLst>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0203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Мобилизационная и вневойсковая подготовка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954,8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1 407,0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783,1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55,66</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11"/>
                  </a:ext>
                </a:extLst>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0204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Мобилизационная подготовка экономики</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34,0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62,0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12,5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20,16</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12"/>
                  </a:ext>
                </a:extLst>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0300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Национальная безопасность и правоохранительная деятельность</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7 297,8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9 774,0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smtClean="0">
                          <a:ln>
                            <a:noFill/>
                          </a:ln>
                          <a:solidFill>
                            <a:schemeClr val="tx1"/>
                          </a:solidFill>
                          <a:effectLst/>
                          <a:latin typeface="Times New Roman" pitchFamily="18" charset="0"/>
                          <a:cs typeface="Times New Roman" pitchFamily="18" charset="0"/>
                        </a:rPr>
                        <a:t>9 044,2</a:t>
                      </a:r>
                      <a:endParaRPr kumimoji="0" lang="ru-RU" sz="950" b="1" i="0" u="none" strike="noStrike" cap="none" normalizeH="0" baseline="0" dirty="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92,53</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13"/>
                  </a:ext>
                </a:extLst>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0309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Защита населения и территории от чрезвычайных ситуаций природного и техногенного характера, гражданская оборона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4 624,8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5 834,0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5 727,1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98,17</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14"/>
                  </a:ext>
                </a:extLst>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0310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Обеспечение пожарной безопасности</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1 375,3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2 280,7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1 778,4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77,98</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15"/>
                  </a:ext>
                </a:extLst>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0314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Другие вопросы в области национальной безопасности и правоохранительной деятельности</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1 297,7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1 659,2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1 538,6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52,73</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16"/>
                  </a:ext>
                </a:extLst>
              </a:tr>
            </a:tbl>
          </a:graphicData>
        </a:graphic>
      </p:graphicFrame>
      <p:sp>
        <p:nvSpPr>
          <p:cNvPr id="5" name="Прямоугольник 4"/>
          <p:cNvSpPr/>
          <p:nvPr/>
        </p:nvSpPr>
        <p:spPr>
          <a:xfrm>
            <a:off x="8028384" y="1196752"/>
            <a:ext cx="792088"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7740352" y="1196752"/>
            <a:ext cx="1080120" cy="216024"/>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smtClean="0">
                <a:solidFill>
                  <a:schemeClr val="tx1"/>
                </a:solidFill>
              </a:rPr>
              <a:t>тыс. руб.</a:t>
            </a:r>
            <a:endParaRPr lang="ru-RU" sz="1400" dirty="0">
              <a:solidFill>
                <a:schemeClr val="tx1"/>
              </a:solidFill>
            </a:endParaRPr>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29600" cy="648072"/>
          </a:xfrm>
        </p:spPr>
        <p:txBody>
          <a:bodyPr/>
          <a:lstStyle/>
          <a:p>
            <a:pPr algn="ctr"/>
            <a:r>
              <a:rPr lang="ru-RU" sz="2000" b="1" dirty="0" smtClean="0">
                <a:solidFill>
                  <a:srgbClr val="FF0000"/>
                </a:solidFill>
                <a:latin typeface="+mn-lt"/>
              </a:rPr>
              <a:t>Сведения о расходах по разделам и подразделам классификации расходов бюджета городского округа Лотошино</a:t>
            </a:r>
          </a:p>
        </p:txBody>
      </p:sp>
      <p:sp>
        <p:nvSpPr>
          <p:cNvPr id="3" name="Содержимое 2"/>
          <p:cNvSpPr>
            <a:spLocks noGrp="1"/>
          </p:cNvSpPr>
          <p:nvPr>
            <p:ph idx="1"/>
          </p:nvPr>
        </p:nvSpPr>
        <p:spPr/>
        <p:txBody>
          <a:bodyPr/>
          <a:lstStyle/>
          <a:p>
            <a:endParaRPr lang="ru-RU"/>
          </a:p>
        </p:txBody>
      </p:sp>
      <p:graphicFrame>
        <p:nvGraphicFramePr>
          <p:cNvPr id="4" name="Содержимое 6"/>
          <p:cNvGraphicFramePr>
            <a:graphicFrameLocks/>
          </p:cNvGraphicFramePr>
          <p:nvPr>
            <p:extLst>
              <p:ext uri="{D42A27DB-BD31-4B8C-83A1-F6EECF244321}">
                <p14:modId xmlns:p14="http://schemas.microsoft.com/office/powerpoint/2010/main" val="283232844"/>
              </p:ext>
            </p:extLst>
          </p:nvPr>
        </p:nvGraphicFramePr>
        <p:xfrm>
          <a:off x="323528" y="1412776"/>
          <a:ext cx="8568951" cy="5178444"/>
        </p:xfrm>
        <a:graphic>
          <a:graphicData uri="http://schemas.openxmlformats.org/drawingml/2006/table">
            <a:tbl>
              <a:tblPr/>
              <a:tblGrid>
                <a:gridCol w="576064">
                  <a:extLst>
                    <a:ext uri="{9D8B030D-6E8A-4147-A177-3AD203B41FA5}">
                      <a16:colId xmlns:a16="http://schemas.microsoft.com/office/drawing/2014/main" val="20000"/>
                    </a:ext>
                  </a:extLst>
                </a:gridCol>
                <a:gridCol w="3960440">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gridCol w="864096">
                  <a:extLst>
                    <a:ext uri="{9D8B030D-6E8A-4147-A177-3AD203B41FA5}">
                      <a16:colId xmlns:a16="http://schemas.microsoft.com/office/drawing/2014/main" val="20004"/>
                    </a:ext>
                  </a:extLst>
                </a:gridCol>
                <a:gridCol w="1224135">
                  <a:extLst>
                    <a:ext uri="{9D8B030D-6E8A-4147-A177-3AD203B41FA5}">
                      <a16:colId xmlns:a16="http://schemas.microsoft.com/office/drawing/2014/main" val="20005"/>
                    </a:ext>
                  </a:extLst>
                </a:gridCol>
              </a:tblGrid>
              <a:tr h="144016">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Код</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Наименование разделов, подразделов</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Факт </a:t>
                      </a:r>
                    </a:p>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 2021 год</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gridSpan="3">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2022 год</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180588">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План</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Факт</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  исполнения</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1"/>
                  </a:ext>
                </a:extLst>
              </a:tr>
              <a:tr h="3611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0400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Национальная экономика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186 199,2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114 880,4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109 759,4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95,54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02"/>
                  </a:ext>
                </a:extLst>
              </a:tr>
              <a:tr h="28803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0405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Сельское хозяйство и рыболовство</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452,8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628,0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352,2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56,07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03"/>
                  </a:ext>
                </a:extLst>
              </a:tr>
              <a:tr h="28803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0406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Водное хозяйство</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1 622,1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860,5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858,0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99,71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04"/>
                  </a:ext>
                </a:extLst>
              </a:tr>
              <a:tr h="28803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0407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Лесное хозяйство</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827,4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899,8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899,8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100,0</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05"/>
                  </a:ext>
                </a:extLst>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0408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Транспорт</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58 116,3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44 908,8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44 612,4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99,34</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06"/>
                  </a:ext>
                </a:extLst>
              </a:tr>
              <a:tr h="26783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0409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Дорожное хозяйство (дорожные фонды)</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120 060,8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64 041,0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59 589,1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93,05</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07"/>
                  </a:ext>
                </a:extLst>
              </a:tr>
              <a:tr h="28803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0410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Связь и информатика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2 176,0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08"/>
                  </a:ext>
                </a:extLst>
              </a:tr>
              <a:tr h="28803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0412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Другие вопросы в области национальной экономики</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2 943,8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3 542,3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3 447,9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97,34</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09"/>
                  </a:ext>
                </a:extLst>
              </a:tr>
              <a:tr h="28803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0500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Жилищно-коммунальное хозяйство</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207 419,8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171 168,6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164 786,9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96,27</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10"/>
                  </a:ext>
                </a:extLst>
              </a:tr>
              <a:tr h="28803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0501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Жилищное хозяйство</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4 461,4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4 200,0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4 200,0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100,0</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11"/>
                  </a:ext>
                </a:extLst>
              </a:tr>
              <a:tr h="339844">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0502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Коммунальное хозяйство</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66 121,5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44 595,5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44 595,5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100,0</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12"/>
                  </a:ext>
                </a:extLst>
              </a:tr>
              <a:tr h="31964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0503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Благоустройство</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136 128,1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120 446,1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114 254,9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94,86</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13"/>
                  </a:ext>
                </a:extLst>
              </a:tr>
              <a:tr h="29945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0505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Другие вопросы в области жилищно-коммунального хозяйства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708,8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1 927,0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1 736,5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90,12</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14"/>
                  </a:ext>
                </a:extLst>
              </a:tr>
              <a:tr h="27925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0600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Охрана окружающей среды</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4 035,3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4 148,5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4 136,0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99,70</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15"/>
                  </a:ext>
                </a:extLst>
              </a:tr>
              <a:tr h="28803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0603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Охрана объектов растительного и животного мира и среды их обитания</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409,9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4 136,0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4 136,0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100,0</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16"/>
                  </a:ext>
                </a:extLst>
              </a:tr>
              <a:tr h="26783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0605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Другие вопросы в области охраны окружающей среды</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3 625,4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12,5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17"/>
                  </a:ext>
                </a:extLst>
              </a:tr>
            </a:tbl>
          </a:graphicData>
        </a:graphic>
      </p:graphicFrame>
      <p:sp>
        <p:nvSpPr>
          <p:cNvPr id="5" name="Прямоугольник 4"/>
          <p:cNvSpPr/>
          <p:nvPr/>
        </p:nvSpPr>
        <p:spPr>
          <a:xfrm>
            <a:off x="8028384" y="1196752"/>
            <a:ext cx="792088"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7740352" y="1052736"/>
            <a:ext cx="1080120" cy="216024"/>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smtClean="0">
                <a:solidFill>
                  <a:schemeClr val="tx1"/>
                </a:solidFill>
              </a:rPr>
              <a:t>тыс. руб.</a:t>
            </a:r>
            <a:endParaRPr lang="ru-RU" sz="1400" dirty="0">
              <a:solidFill>
                <a:schemeClr val="tx1"/>
              </a:solidFill>
            </a:endParaRPr>
          </a:p>
        </p:txBody>
      </p:sp>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20688"/>
            <a:ext cx="8229600" cy="648072"/>
          </a:xfrm>
        </p:spPr>
        <p:txBody>
          <a:bodyPr/>
          <a:lstStyle/>
          <a:p>
            <a:pPr algn="ctr"/>
            <a:r>
              <a:rPr lang="ru-RU" sz="2000" b="1" dirty="0" smtClean="0">
                <a:solidFill>
                  <a:srgbClr val="FF0000"/>
                </a:solidFill>
                <a:latin typeface="+mn-lt"/>
              </a:rPr>
              <a:t>Сведения о расходах по разделам и подразделам классификации расходов бюджета городского округа Лотошино</a:t>
            </a:r>
          </a:p>
        </p:txBody>
      </p:sp>
      <p:sp>
        <p:nvSpPr>
          <p:cNvPr id="3" name="Содержимое 2"/>
          <p:cNvSpPr>
            <a:spLocks noGrp="1"/>
          </p:cNvSpPr>
          <p:nvPr>
            <p:ph idx="1"/>
          </p:nvPr>
        </p:nvSpPr>
        <p:spPr/>
        <p:txBody>
          <a:bodyPr/>
          <a:lstStyle/>
          <a:p>
            <a:endParaRPr lang="ru-RU"/>
          </a:p>
        </p:txBody>
      </p:sp>
      <p:graphicFrame>
        <p:nvGraphicFramePr>
          <p:cNvPr id="4" name="Содержимое 6"/>
          <p:cNvGraphicFramePr>
            <a:graphicFrameLocks/>
          </p:cNvGraphicFramePr>
          <p:nvPr>
            <p:extLst>
              <p:ext uri="{D42A27DB-BD31-4B8C-83A1-F6EECF244321}">
                <p14:modId xmlns:p14="http://schemas.microsoft.com/office/powerpoint/2010/main" val="209133606"/>
              </p:ext>
            </p:extLst>
          </p:nvPr>
        </p:nvGraphicFramePr>
        <p:xfrm>
          <a:off x="251520" y="1628800"/>
          <a:ext cx="8568951" cy="5135880"/>
        </p:xfrm>
        <a:graphic>
          <a:graphicData uri="http://schemas.openxmlformats.org/drawingml/2006/table">
            <a:tbl>
              <a:tblPr/>
              <a:tblGrid>
                <a:gridCol w="576064">
                  <a:extLst>
                    <a:ext uri="{9D8B030D-6E8A-4147-A177-3AD203B41FA5}">
                      <a16:colId xmlns:a16="http://schemas.microsoft.com/office/drawing/2014/main" val="20000"/>
                    </a:ext>
                  </a:extLst>
                </a:gridCol>
                <a:gridCol w="3960440">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gridCol w="864096">
                  <a:extLst>
                    <a:ext uri="{9D8B030D-6E8A-4147-A177-3AD203B41FA5}">
                      <a16:colId xmlns:a16="http://schemas.microsoft.com/office/drawing/2014/main" val="20004"/>
                    </a:ext>
                  </a:extLst>
                </a:gridCol>
                <a:gridCol w="1224135">
                  <a:extLst>
                    <a:ext uri="{9D8B030D-6E8A-4147-A177-3AD203B41FA5}">
                      <a16:colId xmlns:a16="http://schemas.microsoft.com/office/drawing/2014/main" val="20005"/>
                    </a:ext>
                  </a:extLst>
                </a:gridCol>
              </a:tblGrid>
              <a:tr h="144016">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Код</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Наименование разделов, подразделов</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Факт </a:t>
                      </a:r>
                    </a:p>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 2021 год</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gridSpan="3">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2021 год</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180588">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План</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Факт</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  исполнения</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extLst>
                  <a:ext uri="{0D108BD9-81ED-4DB2-BD59-A6C34878D82A}">
                    <a16:rowId xmlns:a16="http://schemas.microsoft.com/office/drawing/2014/main" val="10001"/>
                  </a:ext>
                </a:extLst>
              </a:tr>
              <a:tr h="23087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0700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Образование</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418 260,7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768 056,4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679 491,6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88,47</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02"/>
                  </a:ext>
                </a:extLst>
              </a:tr>
              <a:tr h="23087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0701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Дошкольное образование</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103 542,3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120 594,4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115 516,7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95,79</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03"/>
                  </a:ext>
                </a:extLst>
              </a:tr>
              <a:tr h="23087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0702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Общее образование</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265 543,1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584 442,9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503 206,6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86,1</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04"/>
                  </a:ext>
                </a:extLst>
              </a:tr>
              <a:tr h="23087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0703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Дополнительное образование детей</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31 761,4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38 398,3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36 463,1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94,96</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05"/>
                  </a:ext>
                </a:extLst>
              </a:tr>
              <a:tr h="35240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0705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Профессиональная подготовка, переподготовка и повышение квалификации</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230,0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230,0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100,0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335269147"/>
                  </a:ext>
                </a:extLst>
              </a:tr>
              <a:tr h="23087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0707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Молодежная политика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5 331,0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14 364,4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14 364,4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100,0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06"/>
                  </a:ext>
                </a:extLst>
              </a:tr>
              <a:tr h="2308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0709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Другие вопросы в области образования</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12 082,9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10 026,4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9 710,8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96,85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07"/>
                  </a:ext>
                </a:extLst>
              </a:tr>
              <a:tr h="2308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0800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Культура, кинематография</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128 972,5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128 093,2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127 731,7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99,72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08"/>
                  </a:ext>
                </a:extLst>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0801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Культура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124 567,7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122 835,2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122 473,7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99,71</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09"/>
                  </a:ext>
                </a:extLst>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0804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Другие вопросы в области культуры, кинематографии</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4 404,8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5 258,0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5 258,0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100,0</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10"/>
                  </a:ext>
                </a:extLst>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1000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Социальная политика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41 685,3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29 330,1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28 830,9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98,30</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11"/>
                  </a:ext>
                </a:extLst>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1001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Пенсионное обеспечение</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6 528,4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6 522,4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6 449,6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98,88</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12"/>
                  </a:ext>
                </a:extLst>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1003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Социальное обеспечение населения</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21 677,7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9 113,7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9 112,8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99,99</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13"/>
                  </a:ext>
                </a:extLst>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1004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Охрана семьи и детства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13 437,2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11 400,0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11 008,4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96,57</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14"/>
                  </a:ext>
                </a:extLst>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1006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Другие вопросы в области социальной политики</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42,0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2 294,0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2 260,1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98,52</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15"/>
                  </a:ext>
                </a:extLst>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1100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Физическая культура и спорт</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63 859,1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68 817,2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68 385,9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99,37</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16"/>
                  </a:ext>
                </a:extLst>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1101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Физическая культура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62 725,8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67 594,2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67 194,9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99,41</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17"/>
                  </a:ext>
                </a:extLst>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1102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Массовый спорт</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1 133,3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1 223,0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1 191,0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97,38</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18"/>
                  </a:ext>
                </a:extLst>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950" b="1" i="0" u="none" strike="noStrike" cap="none" normalizeH="0" baseline="0" dirty="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ВСЕГО  РАСХОДОВ</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1 217 050,0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1 465 144,8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1 354 191,4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92,43</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extLst>
                  <a:ext uri="{0D108BD9-81ED-4DB2-BD59-A6C34878D82A}">
                    <a16:rowId xmlns:a16="http://schemas.microsoft.com/office/drawing/2014/main" val="10019"/>
                  </a:ext>
                </a:extLst>
              </a:tr>
            </a:tbl>
          </a:graphicData>
        </a:graphic>
      </p:graphicFrame>
      <p:sp>
        <p:nvSpPr>
          <p:cNvPr id="5" name="Прямоугольник 4"/>
          <p:cNvSpPr/>
          <p:nvPr/>
        </p:nvSpPr>
        <p:spPr>
          <a:xfrm>
            <a:off x="8028384" y="1196752"/>
            <a:ext cx="792088"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7740352" y="1340768"/>
            <a:ext cx="1080120" cy="216024"/>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smtClean="0">
                <a:solidFill>
                  <a:schemeClr val="tx1"/>
                </a:solidFill>
              </a:rPr>
              <a:t>тыс. руб.</a:t>
            </a:r>
            <a:endParaRPr lang="ru-RU" sz="1400" dirty="0">
              <a:solidFill>
                <a:schemeClr val="tx1"/>
              </a:solidFill>
            </a:endParaRPr>
          </a:p>
        </p:txBody>
      </p:sp>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850"/>
            <a:ext cx="8229600" cy="779463"/>
          </a:xfrm>
        </p:spPr>
        <p:txBody>
          <a:bodyPr/>
          <a:lstStyle/>
          <a:p>
            <a:pPr algn="ctr">
              <a:defRPr/>
            </a:pPr>
            <a:r>
              <a:rPr lang="ru-RU" sz="4800" b="1" i="1" spc="-150" dirty="0" smtClean="0">
                <a:ln w="3175">
                  <a:noFill/>
                </a:ln>
                <a:solidFill>
                  <a:srgbClr val="FF0000"/>
                </a:solidFill>
                <a:effectLst>
                  <a:outerShdw blurRad="50800" dist="38100" dir="2700000" algn="tl" rotWithShape="0">
                    <a:prstClr val="black">
                      <a:alpha val="40000"/>
                    </a:prstClr>
                  </a:outerShdw>
                </a:effectLst>
                <a:latin typeface="Times New Roman" pitchFamily="18" charset="0"/>
                <a:ea typeface="+mn-ea"/>
                <a:cs typeface="Times New Roman" pitchFamily="18" charset="0"/>
              </a:rPr>
              <a:t>Муниципальный</a:t>
            </a:r>
            <a:r>
              <a:rPr lang="ru-RU" sz="4800" b="1" spc="-150" dirty="0" smtClean="0">
                <a:ln w="3175">
                  <a:noFill/>
                </a:ln>
                <a:solidFill>
                  <a:srgbClr val="FF0000"/>
                </a:solidFill>
                <a:effectLst>
                  <a:outerShdw blurRad="50800" dist="38100" dir="2700000" algn="tl" rotWithShape="0">
                    <a:prstClr val="black">
                      <a:alpha val="40000"/>
                    </a:prstClr>
                  </a:outerShdw>
                </a:effectLst>
                <a:ea typeface="+mn-ea"/>
                <a:cs typeface="Arial" charset="0"/>
              </a:rPr>
              <a:t> </a:t>
            </a:r>
            <a:r>
              <a:rPr lang="ru-RU" sz="4800" b="1" spc="-150" dirty="0">
                <a:ln w="3175">
                  <a:noFill/>
                </a:ln>
                <a:solidFill>
                  <a:srgbClr val="FF0000"/>
                </a:solidFill>
                <a:effectLst>
                  <a:outerShdw blurRad="50800" dist="38100" dir="2700000" algn="tl" rotWithShape="0">
                    <a:prstClr val="black">
                      <a:alpha val="40000"/>
                    </a:prstClr>
                  </a:outerShdw>
                </a:effectLst>
                <a:ea typeface="+mn-ea"/>
                <a:cs typeface="Arial" charset="0"/>
              </a:rPr>
              <a:t>долг </a:t>
            </a:r>
            <a:endParaRPr lang="ru-RU" dirty="0">
              <a:solidFill>
                <a:srgbClr val="FF0000"/>
              </a:solidFill>
            </a:endParaRPr>
          </a:p>
        </p:txBody>
      </p:sp>
      <p:pic>
        <p:nvPicPr>
          <p:cNvPr id="47106" name="Объект 6"/>
          <p:cNvPicPr>
            <a:picLocks noGrp="1" noChangeAspect="1"/>
          </p:cNvPicPr>
          <p:nvPr>
            <p:ph sz="quarter" idx="2"/>
          </p:nvPr>
        </p:nvPicPr>
        <p:blipFill>
          <a:blip r:embed="rId2" cstate="print"/>
          <a:srcRect/>
          <a:stretch>
            <a:fillRect/>
          </a:stretch>
        </p:blipFill>
        <p:spPr>
          <a:xfrm>
            <a:off x="323850" y="1557338"/>
            <a:ext cx="8434388" cy="4757737"/>
          </a:xfrm>
        </p:spPr>
      </p:pic>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13"/>
          <p:cNvGraphicFramePr>
            <a:graphicFrameLocks/>
          </p:cNvGraphicFramePr>
          <p:nvPr>
            <p:extLst>
              <p:ext uri="{D42A27DB-BD31-4B8C-83A1-F6EECF244321}">
                <p14:modId xmlns:p14="http://schemas.microsoft.com/office/powerpoint/2010/main" val="2627532424"/>
              </p:ext>
            </p:extLst>
          </p:nvPr>
        </p:nvGraphicFramePr>
        <p:xfrm>
          <a:off x="241300" y="685800"/>
          <a:ext cx="8483600" cy="5511800"/>
        </p:xfrm>
        <a:graphic>
          <a:graphicData uri="http://schemas.openxmlformats.org/drawingml/2006/chart">
            <c:chart xmlns:c="http://schemas.openxmlformats.org/drawingml/2006/chart" xmlns:r="http://schemas.openxmlformats.org/officeDocument/2006/relationships" r:id="rId2"/>
          </a:graphicData>
        </a:graphic>
      </p:graphicFrame>
      <p:sp>
        <p:nvSpPr>
          <p:cNvPr id="62467" name="TextBox 1"/>
          <p:cNvSpPr txBox="1">
            <a:spLocks noChangeArrowheads="1"/>
          </p:cNvSpPr>
          <p:nvPr/>
        </p:nvSpPr>
        <p:spPr bwMode="auto">
          <a:xfrm>
            <a:off x="468313" y="5516563"/>
            <a:ext cx="1079500" cy="261937"/>
          </a:xfrm>
          <a:prstGeom prst="rect">
            <a:avLst/>
          </a:prstGeom>
          <a:noFill/>
          <a:ln w="9525">
            <a:noFill/>
            <a:miter lim="800000"/>
            <a:headEnd/>
            <a:tailEnd/>
          </a:ln>
        </p:spPr>
        <p:txBody>
          <a:bodyPr>
            <a:spAutoFit/>
          </a:bodyPr>
          <a:lstStyle/>
          <a:p>
            <a:r>
              <a:rPr lang="ru-RU" sz="1100" b="1"/>
              <a:t>тыс. рублей</a:t>
            </a:r>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13"/>
          <p:cNvGraphicFramePr>
            <a:graphicFrameLocks/>
          </p:cNvGraphicFramePr>
          <p:nvPr>
            <p:extLst>
              <p:ext uri="{D42A27DB-BD31-4B8C-83A1-F6EECF244321}">
                <p14:modId xmlns:p14="http://schemas.microsoft.com/office/powerpoint/2010/main" val="1141918000"/>
              </p:ext>
            </p:extLst>
          </p:nvPr>
        </p:nvGraphicFramePr>
        <p:xfrm>
          <a:off x="179512" y="188640"/>
          <a:ext cx="8640960" cy="5616624"/>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468313" y="5516563"/>
            <a:ext cx="1079500" cy="261937"/>
          </a:xfrm>
          <a:prstGeom prst="rect">
            <a:avLst/>
          </a:prstGeom>
          <a:noFill/>
        </p:spPr>
        <p:txBody>
          <a:bodyPr>
            <a:spAutoFit/>
          </a:bodyPr>
          <a:lstStyle/>
          <a:p>
            <a:pPr>
              <a:defRPr/>
            </a:pPr>
            <a:r>
              <a:rPr lang="ru-RU" sz="1100" b="1" dirty="0"/>
              <a:t>тыс. рублей</a:t>
            </a:r>
          </a:p>
        </p:txBody>
      </p:sp>
      <p:sp>
        <p:nvSpPr>
          <p:cNvPr id="7" name="Прямоугольник 6"/>
          <p:cNvSpPr/>
          <p:nvPr/>
        </p:nvSpPr>
        <p:spPr>
          <a:xfrm>
            <a:off x="971600" y="620688"/>
            <a:ext cx="7488832" cy="830997"/>
          </a:xfrm>
          <a:prstGeom prst="rect">
            <a:avLst/>
          </a:prstGeom>
        </p:spPr>
        <p:txBody>
          <a:bodyPr wrap="square">
            <a:spAutoFit/>
          </a:bodyPr>
          <a:lstStyle/>
          <a:p>
            <a:pPr algn="ctr"/>
            <a:r>
              <a:rPr lang="ru-RU" sz="2400" b="1" dirty="0" smtClean="0">
                <a:solidFill>
                  <a:srgbClr val="FF0000"/>
                </a:solidFill>
                <a:effectLst>
                  <a:outerShdw blurRad="38100" dist="38100" dir="2700000" algn="tl">
                    <a:srgbClr val="000000">
                      <a:alpha val="43137"/>
                    </a:srgbClr>
                  </a:outerShdw>
                </a:effectLst>
                <a:latin typeface="Calibri" pitchFamily="34" charset="0"/>
                <a:cs typeface="Times New Roman" panose="02020603050405020304" pitchFamily="18" charset="0"/>
              </a:rPr>
              <a:t>Расходы на обслуживание муниципального долга </a:t>
            </a:r>
          </a:p>
          <a:p>
            <a:pPr algn="ctr"/>
            <a:r>
              <a:rPr lang="ru-RU" sz="2400" b="1" dirty="0" smtClean="0">
                <a:solidFill>
                  <a:srgbClr val="FF0000"/>
                </a:solidFill>
                <a:effectLst>
                  <a:outerShdw blurRad="38100" dist="38100" dir="2700000" algn="tl">
                    <a:srgbClr val="000000">
                      <a:alpha val="43137"/>
                    </a:srgbClr>
                  </a:outerShdw>
                </a:effectLst>
                <a:latin typeface="Calibri" pitchFamily="34" charset="0"/>
                <a:cs typeface="Times New Roman" panose="02020603050405020304" pitchFamily="18" charset="0"/>
              </a:rPr>
              <a:t>2017-2022 годы</a:t>
            </a:r>
            <a:endParaRPr lang="ru-RU" sz="2400" b="1" dirty="0">
              <a:solidFill>
                <a:srgbClr val="FF0000"/>
              </a:solidFill>
              <a:effectLst>
                <a:outerShdw blurRad="38100" dist="38100" dir="2700000" algn="tl">
                  <a:srgbClr val="000000">
                    <a:alpha val="43137"/>
                  </a:srgbClr>
                </a:outerShdw>
              </a:effectLst>
              <a:latin typeface="Calibri" pitchFamily="34" charset="0"/>
              <a:cs typeface="Times New Roman" panose="02020603050405020304" pitchFamily="18" charset="0"/>
            </a:endParaRPr>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980728"/>
            <a:ext cx="8229600" cy="576064"/>
          </a:xfrm>
        </p:spPr>
        <p:txBody>
          <a:bodyPr/>
          <a:lstStyle/>
          <a:p>
            <a:r>
              <a:rPr lang="ru-RU" sz="2800" b="1" dirty="0" smtClean="0">
                <a:solidFill>
                  <a:srgbClr val="FF0000"/>
                </a:solidFill>
              </a:rPr>
              <a:t>Контактная информация</a:t>
            </a:r>
            <a:endParaRPr lang="ru-RU" sz="2800" b="1" dirty="0">
              <a:solidFill>
                <a:srgbClr val="FF0000"/>
              </a:solidFill>
            </a:endParaRPr>
          </a:p>
        </p:txBody>
      </p:sp>
      <p:sp>
        <p:nvSpPr>
          <p:cNvPr id="3" name="Текст 2"/>
          <p:cNvSpPr>
            <a:spLocks noGrp="1"/>
          </p:cNvSpPr>
          <p:nvPr>
            <p:ph type="body" idx="1"/>
          </p:nvPr>
        </p:nvSpPr>
        <p:spPr>
          <a:xfrm>
            <a:off x="457200" y="1855248"/>
            <a:ext cx="6203032" cy="1141704"/>
          </a:xfrm>
        </p:spPr>
        <p:txBody>
          <a:bodyPr/>
          <a:lstStyle/>
          <a:p>
            <a:r>
              <a:rPr lang="ru-RU" sz="1400" dirty="0" smtClean="0">
                <a:solidFill>
                  <a:schemeClr val="accent1">
                    <a:lumMod val="75000"/>
                  </a:schemeClr>
                </a:solidFill>
              </a:rPr>
              <a:t>Начальник Финансово-экономического управления  администрации городского округа Лотошино Московской области</a:t>
            </a:r>
          </a:p>
          <a:p>
            <a:endParaRPr lang="ru-RU" sz="1100" dirty="0" smtClean="0">
              <a:solidFill>
                <a:schemeClr val="accent1">
                  <a:lumMod val="75000"/>
                </a:schemeClr>
              </a:solidFill>
            </a:endParaRPr>
          </a:p>
          <a:p>
            <a:r>
              <a:rPr lang="ru-RU" sz="2000" u="sng" dirty="0" smtClean="0">
                <a:solidFill>
                  <a:schemeClr val="accent1">
                    <a:lumMod val="75000"/>
                  </a:schemeClr>
                </a:solidFill>
              </a:rPr>
              <a:t>Анисимова  Валентина  Владимировна</a:t>
            </a:r>
            <a:endParaRPr lang="ru-RU" sz="2000" u="sng" dirty="0">
              <a:solidFill>
                <a:schemeClr val="accent1">
                  <a:lumMod val="75000"/>
                </a:schemeClr>
              </a:solidFill>
            </a:endParaRPr>
          </a:p>
        </p:txBody>
      </p:sp>
      <p:sp>
        <p:nvSpPr>
          <p:cNvPr id="5" name="Содержимое 4"/>
          <p:cNvSpPr>
            <a:spLocks noGrp="1"/>
          </p:cNvSpPr>
          <p:nvPr>
            <p:ph sz="quarter" idx="2"/>
          </p:nvPr>
        </p:nvSpPr>
        <p:spPr>
          <a:xfrm>
            <a:off x="395536" y="3140968"/>
            <a:ext cx="8280920" cy="3456384"/>
          </a:xfrm>
          <a:ln>
            <a:solidFill>
              <a:schemeClr val="accent4">
                <a:lumMod val="75000"/>
              </a:schemeClr>
            </a:solidFill>
          </a:ln>
        </p:spPr>
        <p:style>
          <a:lnRef idx="1">
            <a:schemeClr val="accent2"/>
          </a:lnRef>
          <a:fillRef idx="3">
            <a:schemeClr val="accent2"/>
          </a:fillRef>
          <a:effectRef idx="2">
            <a:schemeClr val="accent2"/>
          </a:effectRef>
          <a:fontRef idx="minor">
            <a:schemeClr val="lt1"/>
          </a:fontRef>
        </p:style>
        <p:txBody>
          <a:bodyPr/>
          <a:lstStyle/>
          <a:p>
            <a:endParaRPr lang="ru-RU" sz="1800" dirty="0" smtClean="0"/>
          </a:p>
          <a:p>
            <a:r>
              <a:rPr lang="ru-RU" sz="1800" dirty="0" smtClean="0"/>
              <a:t>время работы управления: </a:t>
            </a:r>
            <a:r>
              <a:rPr lang="ru-RU" sz="1800" dirty="0" smtClean="0">
                <a:solidFill>
                  <a:schemeClr val="bg1"/>
                </a:solidFill>
              </a:rPr>
              <a:t>Понедельник</a:t>
            </a:r>
            <a:r>
              <a:rPr lang="ru-RU" sz="1800" dirty="0" smtClean="0"/>
              <a:t> – Пятница</a:t>
            </a:r>
          </a:p>
          <a:p>
            <a:r>
              <a:rPr lang="ru-RU" sz="1800" dirty="0" smtClean="0"/>
              <a:t>с 8.00 -17.00</a:t>
            </a:r>
          </a:p>
          <a:p>
            <a:r>
              <a:rPr lang="ru-RU" sz="1800" dirty="0" smtClean="0"/>
              <a:t>обед с 12.00 – 13.00</a:t>
            </a:r>
          </a:p>
          <a:p>
            <a:r>
              <a:rPr lang="ru-RU" sz="1800" dirty="0" smtClean="0"/>
              <a:t>кабинет 7</a:t>
            </a:r>
          </a:p>
          <a:p>
            <a:r>
              <a:rPr lang="ru-RU" sz="1800" dirty="0" smtClean="0"/>
              <a:t>телефон 8 (49628) 707-69</a:t>
            </a:r>
          </a:p>
          <a:p>
            <a:r>
              <a:rPr lang="ru-RU" sz="1800" dirty="0" smtClean="0"/>
              <a:t>вопросы, предложения и отзывы Вы можете отправить по электронной почте </a:t>
            </a:r>
            <a:r>
              <a:rPr lang="en-US" sz="1800" dirty="0" smtClean="0">
                <a:solidFill>
                  <a:srgbClr val="00B050"/>
                </a:solidFill>
                <a:hlinkClick r:id="rId2"/>
              </a:rPr>
              <a:t>lot-finupr@yandex.ru</a:t>
            </a:r>
            <a:r>
              <a:rPr lang="en-US" sz="1800" dirty="0" smtClean="0">
                <a:solidFill>
                  <a:srgbClr val="00B050"/>
                </a:solidFill>
              </a:rPr>
              <a:t> </a:t>
            </a:r>
            <a:r>
              <a:rPr lang="ru-RU" sz="1800" smtClean="0"/>
              <a:t>или по </a:t>
            </a:r>
            <a:r>
              <a:rPr lang="ru-RU" sz="1800" dirty="0" smtClean="0"/>
              <a:t>адресу: 143800, Московская обл.,          пос. Лотошино, ул. Центральная, д.18 </a:t>
            </a:r>
          </a:p>
          <a:p>
            <a:r>
              <a:rPr lang="ru-RU" sz="1800" dirty="0" smtClean="0"/>
              <a:t>личный прием граждан осуществляется согласно графику работы управления</a:t>
            </a:r>
          </a:p>
          <a:p>
            <a:endParaRPr lang="ru-RU" sz="1800" dirty="0"/>
          </a:p>
        </p:txBody>
      </p:sp>
      <p:pic>
        <p:nvPicPr>
          <p:cNvPr id="72706" name="Picture 2" descr="http://psi-hromova.ru/wp-content/uploads/2015/11/%D1%82%D0%B5%D0%BB%D0%B5%D1%84%D0%BE%D0%BD.jpg"/>
          <p:cNvPicPr>
            <a:picLocks noChangeAspect="1" noChangeArrowheads="1"/>
          </p:cNvPicPr>
          <p:nvPr/>
        </p:nvPicPr>
        <p:blipFill>
          <a:blip r:embed="rId3" cstate="print"/>
          <a:srcRect/>
          <a:stretch>
            <a:fillRect/>
          </a:stretch>
        </p:blipFill>
        <p:spPr bwMode="auto">
          <a:xfrm>
            <a:off x="6660232" y="980728"/>
            <a:ext cx="2016223" cy="2022645"/>
          </a:xfrm>
          <a:prstGeom prst="rect">
            <a:avLst/>
          </a:prstGeom>
          <a:noFill/>
        </p:spPr>
      </p:pic>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850"/>
            <a:ext cx="8229600" cy="509572"/>
          </a:xfrm>
        </p:spPr>
        <p:txBody>
          <a:bodyPr/>
          <a:lstStyle/>
          <a:p>
            <a:pPr marL="273050" indent="-273050" algn="ctr">
              <a:spcBef>
                <a:spcPct val="20000"/>
              </a:spcBef>
              <a:buClr>
                <a:srgbClr val="0BD0D9"/>
              </a:buClr>
              <a:buSzPct val="95000"/>
              <a:tabLst>
                <a:tab pos="723900" algn="l"/>
                <a:tab pos="1447800" algn="l"/>
                <a:tab pos="2171700" algn="l"/>
                <a:tab pos="2895600" algn="l"/>
                <a:tab pos="3619500" algn="l"/>
                <a:tab pos="4343400" algn="l"/>
                <a:tab pos="5067300" algn="l"/>
                <a:tab pos="5791200" algn="l"/>
                <a:tab pos="6515100" algn="l"/>
                <a:tab pos="7239000" algn="l"/>
              </a:tabLst>
            </a:pPr>
            <a:r>
              <a:rPr lang="ru-RU" sz="2400" b="1" dirty="0" smtClean="0">
                <a:solidFill>
                  <a:srgbClr val="FF0000"/>
                </a:solidFill>
              </a:rPr>
              <a:t>ГЛОССАРИЙ (основные понятия и определения) </a:t>
            </a:r>
            <a:endParaRPr lang="ru-RU" sz="2400" b="1" dirty="0" smtClean="0">
              <a:solidFill>
                <a:srgbClr val="FF0000"/>
              </a:solidFill>
              <a:latin typeface="+mn-lt"/>
              <a:ea typeface="+mn-ea"/>
              <a:cs typeface="+mn-cs"/>
            </a:endParaRPr>
          </a:p>
        </p:txBody>
      </p:sp>
      <p:sp>
        <p:nvSpPr>
          <p:cNvPr id="3" name="Содержимое 2"/>
          <p:cNvSpPr>
            <a:spLocks noGrp="1"/>
          </p:cNvSpPr>
          <p:nvPr>
            <p:ph idx="1"/>
          </p:nvPr>
        </p:nvSpPr>
        <p:spPr>
          <a:xfrm>
            <a:off x="428596" y="1428736"/>
            <a:ext cx="8229600" cy="4389437"/>
          </a:xfrm>
        </p:spPr>
        <p:txBody>
          <a:bodyPr/>
          <a:lstStyle/>
          <a:p>
            <a:pPr algn="just"/>
            <a:r>
              <a:rPr lang="ru-RU" sz="1500" b="1" i="1" dirty="0" smtClean="0">
                <a:latin typeface="Times New Roman" pitchFamily="18" charset="0"/>
                <a:cs typeface="Times New Roman" pitchFamily="18" charset="0"/>
              </a:rPr>
              <a:t>бюджет</a:t>
            </a:r>
            <a:r>
              <a:rPr lang="ru-RU" sz="1500" dirty="0" smtClean="0">
                <a:latin typeface="Times New Roman" pitchFamily="18" charset="0"/>
                <a:cs typeface="Times New Roman" pitchFamily="18" charset="0"/>
              </a:rPr>
              <a:t> (со </a:t>
            </a:r>
            <a:r>
              <a:rPr lang="ru-RU" sz="1500" dirty="0" err="1" smtClean="0">
                <a:latin typeface="Times New Roman" pitchFamily="18" charset="0"/>
                <a:cs typeface="Times New Roman" pitchFamily="18" charset="0"/>
              </a:rPr>
              <a:t>старонормандского</a:t>
            </a:r>
            <a:r>
              <a:rPr lang="ru-RU" sz="1500" dirty="0" smtClean="0">
                <a:latin typeface="Times New Roman" pitchFamily="18" charset="0"/>
                <a:cs typeface="Times New Roman" pitchFamily="18" charset="0"/>
              </a:rPr>
              <a:t> </a:t>
            </a:r>
            <a:r>
              <a:rPr lang="ru-RU" sz="1500" dirty="0" err="1" smtClean="0">
                <a:latin typeface="Times New Roman" pitchFamily="18" charset="0"/>
                <a:cs typeface="Times New Roman" pitchFamily="18" charset="0"/>
              </a:rPr>
              <a:t>buogette</a:t>
            </a:r>
            <a:r>
              <a:rPr lang="ru-RU" sz="1500" dirty="0" smtClean="0">
                <a:latin typeface="Times New Roman" pitchFamily="18" charset="0"/>
                <a:cs typeface="Times New Roman" pitchFamily="18" charset="0"/>
              </a:rPr>
              <a:t> – сумка, кошелек) - форма образования и расходования денежных средств, предназначенных для финансового обеспечения задач и функций государства и местного самоуправления;</a:t>
            </a:r>
          </a:p>
          <a:p>
            <a:pPr algn="just"/>
            <a:r>
              <a:rPr lang="ru-RU" sz="1500" b="1" i="1" dirty="0" smtClean="0">
                <a:latin typeface="Times New Roman" pitchFamily="18" charset="0"/>
                <a:cs typeface="Times New Roman" pitchFamily="18" charset="0"/>
              </a:rPr>
              <a:t>консолидированный бюджет</a:t>
            </a:r>
            <a:r>
              <a:rPr lang="ru-RU" sz="1500" dirty="0" smtClean="0">
                <a:latin typeface="Times New Roman" pitchFamily="18" charset="0"/>
                <a:cs typeface="Times New Roman" pitchFamily="18" charset="0"/>
              </a:rPr>
              <a:t> - свод бюджетов бюджетной системы Российской Федерации на соответствующей территории (за исключением бюджетов государственных внебюджетных фондов) без учета межбюджетных трансфертов между этими бюджетами;</a:t>
            </a:r>
          </a:p>
          <a:p>
            <a:pPr algn="just"/>
            <a:r>
              <a:rPr lang="ru-RU" sz="1500" b="1" i="1" dirty="0" smtClean="0">
                <a:latin typeface="Times New Roman" pitchFamily="18" charset="0"/>
                <a:cs typeface="Times New Roman" pitchFamily="18" charset="0"/>
              </a:rPr>
              <a:t>бюджетная система Российской Федерации</a:t>
            </a:r>
            <a:r>
              <a:rPr lang="ru-RU" sz="1500" dirty="0" smtClean="0">
                <a:latin typeface="Times New Roman" pitchFamily="18" charset="0"/>
                <a:cs typeface="Times New Roman" pitchFamily="18" charset="0"/>
              </a:rPr>
              <a:t> - основанная на экономических отношениях и государственном устройстве Российской Федерации, регулируемая законодательством Российской Федерации совокупность федерального бюджета, бюджетов субъектов Российской Федерации, местных бюджетов и бюджетов государственных внебюджетных фондов;</a:t>
            </a:r>
          </a:p>
          <a:p>
            <a:pPr algn="just"/>
            <a:r>
              <a:rPr lang="ru-RU" sz="1500" b="1" i="1" dirty="0" smtClean="0">
                <a:latin typeface="Times New Roman" pitchFamily="18" charset="0"/>
                <a:cs typeface="Times New Roman" pitchFamily="18" charset="0"/>
              </a:rPr>
              <a:t>бюджетный процесс</a:t>
            </a:r>
            <a:r>
              <a:rPr lang="ru-RU" sz="1500" dirty="0" smtClean="0">
                <a:latin typeface="Times New Roman" pitchFamily="18" charset="0"/>
                <a:cs typeface="Times New Roman" pitchFamily="18" charset="0"/>
              </a:rPr>
              <a:t> - регламентируемая законодательством Российской Федерации деятельность органов государственной власти, органов местного самоуправления и иных участников бюджетного процесса по составлению и рассмотрению проектов бюджетов, утверждению и исполнению бюджетов, контролю за их исполнением, осуществлению бюджетного учета, составлению, внешней проверке, рассмотрению и утверждению бюджетной отчетности;</a:t>
            </a:r>
          </a:p>
          <a:p>
            <a:pPr algn="just"/>
            <a:r>
              <a:rPr lang="ru-RU" sz="1500" b="1" i="1" dirty="0" smtClean="0">
                <a:latin typeface="Times New Roman" pitchFamily="18" charset="0"/>
                <a:cs typeface="Times New Roman" pitchFamily="18" charset="0"/>
              </a:rPr>
              <a:t>доходы бюджета - </a:t>
            </a:r>
            <a:r>
              <a:rPr lang="ru-RU" sz="1500" dirty="0" smtClean="0">
                <a:latin typeface="Times New Roman" pitchFamily="18" charset="0"/>
                <a:cs typeface="Times New Roman" pitchFamily="18" charset="0"/>
              </a:rPr>
              <a:t>поступающие в бюджет денежные средства, за исключением средств, являющихся источниками финансирования дефицита бюджета;</a:t>
            </a:r>
          </a:p>
          <a:p>
            <a:r>
              <a:rPr lang="ru-RU" sz="1500" b="1" i="1" dirty="0" smtClean="0">
                <a:latin typeface="Times New Roman" pitchFamily="18" charset="0"/>
                <a:cs typeface="Times New Roman" pitchFamily="18" charset="0"/>
              </a:rPr>
              <a:t>расходы бюджета</a:t>
            </a:r>
            <a:r>
              <a:rPr lang="ru-RU" sz="1500" dirty="0" smtClean="0">
                <a:latin typeface="Times New Roman" pitchFamily="18" charset="0"/>
                <a:cs typeface="Times New Roman" pitchFamily="18" charset="0"/>
              </a:rPr>
              <a:t> - выплачиваемые из бюджета денежные средства, за исключением средств, являющихся источниками финансирования дефицита бюджета;</a:t>
            </a:r>
          </a:p>
          <a:p>
            <a:pPr algn="just"/>
            <a:endParaRPr lang="ru-RU" sz="1500" dirty="0" smtClean="0">
              <a:latin typeface="Times New Roman" pitchFamily="18" charset="0"/>
              <a:cs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27584" y="620688"/>
            <a:ext cx="7056784" cy="642942"/>
          </a:xfrm>
        </p:spPr>
        <p:txBody>
          <a:bodyPr/>
          <a:lstStyle/>
          <a:p>
            <a:pPr algn="ctr"/>
            <a:r>
              <a:rPr lang="ru-RU" sz="5400" dirty="0" smtClean="0">
                <a:solidFill>
                  <a:srgbClr val="C00000"/>
                </a:solidFill>
              </a:rPr>
              <a:t/>
            </a:r>
            <a:br>
              <a:rPr lang="ru-RU" sz="5400" dirty="0" smtClean="0">
                <a:solidFill>
                  <a:srgbClr val="C00000"/>
                </a:solidFill>
              </a:rPr>
            </a:br>
            <a:r>
              <a:rPr lang="ru-RU" sz="2400" b="1" dirty="0" smtClean="0">
                <a:solidFill>
                  <a:srgbClr val="FF0000"/>
                </a:solidFill>
              </a:rPr>
              <a:t>ГЛОССАРИЙ (основные понятия и определения) </a:t>
            </a:r>
            <a:endParaRPr lang="ru-RU" sz="2400" b="1" dirty="0" smtClean="0">
              <a:solidFill>
                <a:srgbClr val="FF0000"/>
              </a:solidFill>
              <a:latin typeface="+mn-lt"/>
              <a:ea typeface="+mn-ea"/>
              <a:cs typeface="+mn-cs"/>
            </a:endParaRPr>
          </a:p>
        </p:txBody>
      </p:sp>
      <p:sp>
        <p:nvSpPr>
          <p:cNvPr id="3" name="Содержимое 2"/>
          <p:cNvSpPr>
            <a:spLocks noGrp="1"/>
          </p:cNvSpPr>
          <p:nvPr>
            <p:ph idx="1"/>
          </p:nvPr>
        </p:nvSpPr>
        <p:spPr>
          <a:xfrm>
            <a:off x="457200" y="1500175"/>
            <a:ext cx="8229600" cy="4824426"/>
          </a:xfrm>
        </p:spPr>
        <p:txBody>
          <a:bodyPr/>
          <a:lstStyle/>
          <a:p>
            <a:r>
              <a:rPr lang="ru-RU" sz="1500" b="1" i="1" dirty="0" smtClean="0">
                <a:latin typeface="Times New Roman" pitchFamily="18" charset="0"/>
                <a:cs typeface="Times New Roman" pitchFamily="18" charset="0"/>
              </a:rPr>
              <a:t>условно утверждаемые расходы бюджета</a:t>
            </a:r>
            <a:r>
              <a:rPr lang="ru-RU" sz="1500" dirty="0" smtClean="0">
                <a:latin typeface="Times New Roman" pitchFamily="18" charset="0"/>
                <a:cs typeface="Times New Roman" pitchFamily="18" charset="0"/>
              </a:rPr>
              <a:t> - расходы, не распределенные в плановом периоде в соответствии с классификацией расходов бюджетов бюджетные ассигнования;</a:t>
            </a:r>
          </a:p>
          <a:p>
            <a:r>
              <a:rPr lang="ru-RU" sz="1500" b="1" i="1" dirty="0" smtClean="0">
                <a:latin typeface="Times New Roman" pitchFamily="18" charset="0"/>
                <a:cs typeface="Times New Roman" pitchFamily="18" charset="0"/>
              </a:rPr>
              <a:t>межбюджетные трансферты</a:t>
            </a:r>
            <a:r>
              <a:rPr lang="ru-RU" sz="1500" dirty="0" smtClean="0">
                <a:latin typeface="Times New Roman" pitchFamily="18" charset="0"/>
                <a:cs typeface="Times New Roman" pitchFamily="18" charset="0"/>
              </a:rPr>
              <a:t> - средства, предоставляемые одним бюджетом бюджетной системы Российской Федерации другому бюджету бюджетной системы Российской Федерации:</a:t>
            </a:r>
          </a:p>
          <a:p>
            <a:r>
              <a:rPr lang="ru-RU" sz="1500" dirty="0" smtClean="0">
                <a:latin typeface="Times New Roman" pitchFamily="18" charset="0"/>
                <a:cs typeface="Times New Roman" pitchFamily="18" charset="0"/>
              </a:rPr>
              <a:t>- </a:t>
            </a:r>
            <a:r>
              <a:rPr lang="ru-RU" sz="1500" b="1" i="1" dirty="0" smtClean="0">
                <a:latin typeface="Times New Roman" pitchFamily="18" charset="0"/>
                <a:cs typeface="Times New Roman" pitchFamily="18" charset="0"/>
              </a:rPr>
              <a:t>дотации</a:t>
            </a:r>
            <a:r>
              <a:rPr lang="ru-RU" sz="1500" dirty="0" smtClean="0">
                <a:latin typeface="Times New Roman" pitchFamily="18" charset="0"/>
                <a:cs typeface="Times New Roman" pitchFamily="18" charset="0"/>
              </a:rPr>
              <a:t> – межбюджетные трансферты, предоставляемые на безвозмездной и безвозвратной основе,</a:t>
            </a:r>
          </a:p>
          <a:p>
            <a:r>
              <a:rPr lang="ru-RU" sz="1500" b="1" i="1" dirty="0" smtClean="0">
                <a:latin typeface="Times New Roman" pitchFamily="18" charset="0"/>
                <a:cs typeface="Times New Roman" pitchFamily="18" charset="0"/>
              </a:rPr>
              <a:t>- субвенции</a:t>
            </a:r>
            <a:r>
              <a:rPr lang="ru-RU" sz="1500" dirty="0" smtClean="0">
                <a:latin typeface="Times New Roman" pitchFamily="18" charset="0"/>
                <a:cs typeface="Times New Roman" pitchFamily="18" charset="0"/>
              </a:rPr>
              <a:t> – межбюджетные трансферты, предоставляемые местным бюджетам в целях финансового обеспечения расходных обязательств муниципальных образований, возникающих при выполнении государственных полномочий Российской Федерации, субъектов Российской Федерации, переданных для осуществления органам местного самоуправления в установленном порядке,</a:t>
            </a:r>
          </a:p>
          <a:p>
            <a:r>
              <a:rPr lang="ru-RU" sz="1500" b="1" i="1" dirty="0" smtClean="0">
                <a:latin typeface="Times New Roman" pitchFamily="18" charset="0"/>
                <a:cs typeface="Times New Roman" pitchFamily="18" charset="0"/>
              </a:rPr>
              <a:t>- субсидии</a:t>
            </a:r>
            <a:r>
              <a:rPr lang="ru-RU" sz="1500" dirty="0" smtClean="0">
                <a:latin typeface="Times New Roman" pitchFamily="18" charset="0"/>
                <a:cs typeface="Times New Roman" pitchFamily="18" charset="0"/>
              </a:rPr>
              <a:t> – межбюджетные трансферты, предоставляемые бюджетам муниципальных образований в целях </a:t>
            </a:r>
            <a:r>
              <a:rPr lang="ru-RU" sz="1500" dirty="0" err="1" smtClean="0">
                <a:latin typeface="Times New Roman" pitchFamily="18" charset="0"/>
                <a:cs typeface="Times New Roman" pitchFamily="18" charset="0"/>
              </a:rPr>
              <a:t>софинансирования</a:t>
            </a:r>
            <a:r>
              <a:rPr lang="ru-RU" sz="1500" dirty="0" smtClean="0">
                <a:latin typeface="Times New Roman" pitchFamily="18" charset="0"/>
                <a:cs typeface="Times New Roman" pitchFamily="18" charset="0"/>
              </a:rPr>
              <a:t> расходных обязательств, возникающих при выполнении полномочий органов местного самоуправления по вопросам местного значения;</a:t>
            </a:r>
          </a:p>
          <a:p>
            <a:r>
              <a:rPr lang="ru-RU" sz="1500" b="1" i="1" dirty="0" smtClean="0">
                <a:latin typeface="Times New Roman" pitchFamily="18" charset="0"/>
                <a:cs typeface="Times New Roman" pitchFamily="18" charset="0"/>
              </a:rPr>
              <a:t>муниципальный долг</a:t>
            </a:r>
            <a:r>
              <a:rPr lang="ru-RU" sz="1500" dirty="0" smtClean="0">
                <a:latin typeface="Times New Roman" pitchFamily="18" charset="0"/>
                <a:cs typeface="Times New Roman" pitchFamily="18" charset="0"/>
              </a:rPr>
              <a:t> - обязательства, возникающие из муниципальных заимствований, гарантий по обязательствам третьих лиц, другие обязательства в соответствии с видами долговых обязательств, принятые на себя муниципальным образованием;</a:t>
            </a:r>
          </a:p>
          <a:p>
            <a:r>
              <a:rPr lang="ru-RU" sz="1500" b="1" i="1" dirty="0" smtClean="0">
                <a:latin typeface="Times New Roman" pitchFamily="18" charset="0"/>
                <a:cs typeface="Times New Roman" pitchFamily="18" charset="0"/>
              </a:rPr>
              <a:t>дефицит бюджета</a:t>
            </a:r>
            <a:r>
              <a:rPr lang="ru-RU" sz="1500" dirty="0" smtClean="0">
                <a:latin typeface="Times New Roman" pitchFamily="18" charset="0"/>
                <a:cs typeface="Times New Roman" pitchFamily="18" charset="0"/>
              </a:rPr>
              <a:t> - превышение расходов бюджета над его доходами;</a:t>
            </a:r>
          </a:p>
          <a:p>
            <a:r>
              <a:rPr lang="ru-RU" sz="1500" b="1" i="1" dirty="0" err="1" smtClean="0">
                <a:latin typeface="Times New Roman" pitchFamily="18" charset="0"/>
                <a:cs typeface="Times New Roman" pitchFamily="18" charset="0"/>
              </a:rPr>
              <a:t>профицит</a:t>
            </a:r>
            <a:r>
              <a:rPr lang="ru-RU" sz="1500" b="1" i="1" dirty="0" smtClean="0">
                <a:latin typeface="Times New Roman" pitchFamily="18" charset="0"/>
                <a:cs typeface="Times New Roman" pitchFamily="18" charset="0"/>
              </a:rPr>
              <a:t> бюджета</a:t>
            </a:r>
            <a:r>
              <a:rPr lang="ru-RU" sz="1500" dirty="0" smtClean="0">
                <a:latin typeface="Times New Roman" pitchFamily="18" charset="0"/>
                <a:cs typeface="Times New Roman" pitchFamily="18" charset="0"/>
              </a:rPr>
              <a:t> - превышение доходов бюджета над его расходами</a:t>
            </a:r>
            <a:endParaRPr lang="ru-RU" sz="1500" dirty="0">
              <a:latin typeface="Times New Roman" pitchFamily="18" charset="0"/>
              <a:cs typeface="Times New Roman" pitchFamily="18" charset="0"/>
            </a:endParaRPr>
          </a:p>
        </p:txBody>
      </p:sp>
      <p:sp>
        <p:nvSpPr>
          <p:cNvPr id="4" name="Текст 3"/>
          <p:cNvSpPr>
            <a:spLocks noGrp="1"/>
          </p:cNvSpPr>
          <p:nvPr>
            <p:ph type="body" sz="quarter" idx="4294967295"/>
          </p:nvPr>
        </p:nvSpPr>
        <p:spPr>
          <a:xfrm>
            <a:off x="9001156" y="785813"/>
            <a:ext cx="142844" cy="142857"/>
          </a:xfrm>
        </p:spPr>
        <p:txBody>
          <a:bodyPr anchor="ctr">
            <a:normAutofit fontScale="25000" lnSpcReduction="20000"/>
          </a:bodyPr>
          <a:lstStyle/>
          <a:p>
            <a:pPr algn="ctr"/>
            <a:endParaRPr lang="ru-RU" sz="2400" dirty="0">
              <a:solidFill>
                <a:srgbClr val="C00000"/>
              </a:solidFill>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Заголовок 1"/>
          <p:cNvSpPr>
            <a:spLocks noGrp="1"/>
          </p:cNvSpPr>
          <p:nvPr>
            <p:ph type="title"/>
          </p:nvPr>
        </p:nvSpPr>
        <p:spPr>
          <a:xfrm>
            <a:off x="395288" y="115888"/>
            <a:ext cx="8291512" cy="433387"/>
          </a:xfrm>
        </p:spPr>
        <p:txBody>
          <a:bodyPr/>
          <a:lstStyle/>
          <a:p>
            <a:r>
              <a:rPr lang="ru-RU" altLang="ru-RU" sz="2400" b="1" dirty="0" smtClean="0">
                <a:solidFill>
                  <a:srgbClr val="FF0000"/>
                </a:solidFill>
                <a:latin typeface="Times New Roman" pitchFamily="18" charset="0"/>
              </a:rPr>
              <a:t>ЧТО ТАКОЕ БЮДЖЕТ?</a:t>
            </a:r>
          </a:p>
        </p:txBody>
      </p:sp>
      <p:sp>
        <p:nvSpPr>
          <p:cNvPr id="3" name="Выгнутая вверх стрелка 2"/>
          <p:cNvSpPr/>
          <p:nvPr/>
        </p:nvSpPr>
        <p:spPr>
          <a:xfrm>
            <a:off x="3011488" y="2816225"/>
            <a:ext cx="6097587" cy="571500"/>
          </a:xfrm>
          <a:prstGeom prst="curvedDownArrow">
            <a:avLst/>
          </a:prstGeom>
          <a:solidFill>
            <a:schemeClr val="accent4">
              <a:lumMod val="75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anchor="ctr">
            <a:spAutoFit/>
          </a:bodyPr>
          <a:lstStyle/>
          <a:p>
            <a:pPr algn="ctr">
              <a:defRPr/>
            </a:pPr>
            <a:endParaRPr lang="ru-RU" sz="1200" dirty="0">
              <a:solidFill>
                <a:schemeClr val="tx1"/>
              </a:solidFill>
              <a:latin typeface="Times New Roman" panose="02020603050405020304" pitchFamily="18" charset="0"/>
              <a:cs typeface="Times New Roman" panose="02020603050405020304" pitchFamily="18" charset="0"/>
            </a:endParaRPr>
          </a:p>
        </p:txBody>
      </p:sp>
      <p:grpSp>
        <p:nvGrpSpPr>
          <p:cNvPr id="2" name="Группа 3"/>
          <p:cNvGrpSpPr/>
          <p:nvPr/>
        </p:nvGrpSpPr>
        <p:grpSpPr>
          <a:xfrm>
            <a:off x="3275856" y="1628800"/>
            <a:ext cx="2520000" cy="3960000"/>
            <a:chOff x="2080617" y="0"/>
            <a:chExt cx="1934765" cy="4063999"/>
          </a:xfrm>
          <a:effectLst>
            <a:outerShdw blurRad="50800" dist="38100" dir="13500000" algn="br" rotWithShape="0">
              <a:prstClr val="black">
                <a:alpha val="40000"/>
              </a:prstClr>
            </a:outerShdw>
          </a:effectLst>
        </p:grpSpPr>
        <p:sp>
          <p:nvSpPr>
            <p:cNvPr id="5" name="Скругленный прямоугольник 4"/>
            <p:cNvSpPr/>
            <p:nvPr/>
          </p:nvSpPr>
          <p:spPr>
            <a:xfrm>
              <a:off x="2080617" y="0"/>
              <a:ext cx="1934765" cy="4063999"/>
            </a:xfrm>
            <a:prstGeom prst="roundRect">
              <a:avLst>
                <a:gd name="adj" fmla="val 10000"/>
              </a:avLst>
            </a:prstGeom>
            <a:solidFill>
              <a:schemeClr val="bg1">
                <a:lumMod val="95000"/>
              </a:schemeClr>
            </a:solidFill>
            <a:ln w="22225">
              <a:solidFill>
                <a:schemeClr val="accent4">
                  <a:lumMod val="75000"/>
                </a:schemeClr>
              </a:solidFill>
            </a:ln>
            <a:scene3d>
              <a:camera prst="orthographicFront"/>
              <a:lightRig rig="threePt" dir="t"/>
            </a:scene3d>
            <a:sp3d>
              <a:bevelT w="165100" prst="coolSlant"/>
            </a:sp3d>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pPr algn="ctr">
                <a:defRPr/>
              </a:pPr>
              <a:r>
                <a:rPr lang="ru-RU" sz="2800" b="1" dirty="0">
                  <a:solidFill>
                    <a:srgbClr val="002060"/>
                  </a:solidFill>
                  <a:latin typeface="Times New Roman" panose="02020603050405020304" pitchFamily="18" charset="0"/>
                  <a:cs typeface="Times New Roman" panose="02020603050405020304" pitchFamily="18" charset="0"/>
                </a:rPr>
                <a:t>ДОХОДЫ</a:t>
              </a:r>
            </a:p>
            <a:p>
              <a:pPr algn="ctr">
                <a:defRPr/>
              </a:pPr>
              <a:r>
                <a:rPr lang="ru-RU" sz="2800" b="1" dirty="0">
                  <a:solidFill>
                    <a:srgbClr val="002060"/>
                  </a:solidFill>
                  <a:latin typeface="Times New Roman" panose="02020603050405020304" pitchFamily="18" charset="0"/>
                  <a:cs typeface="Times New Roman" panose="02020603050405020304" pitchFamily="18" charset="0"/>
                </a:rPr>
                <a:t>бюджета</a:t>
              </a:r>
            </a:p>
          </p:txBody>
        </p:sp>
        <p:sp>
          <p:nvSpPr>
            <p:cNvPr id="6" name="Скругленный прямоугольник 4"/>
            <p:cNvSpPr/>
            <p:nvPr/>
          </p:nvSpPr>
          <p:spPr>
            <a:xfrm>
              <a:off x="2080617" y="0"/>
              <a:ext cx="1934765" cy="12192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71450" tIns="171450" rIns="171450" bIns="171450" spcCol="1270" anchor="ctr"/>
            <a:lstStyle/>
            <a:p>
              <a:pPr algn="ctr" defTabSz="2000250">
                <a:lnSpc>
                  <a:spcPct val="90000"/>
                </a:lnSpc>
                <a:spcAft>
                  <a:spcPct val="35000"/>
                </a:spcAft>
                <a:defRPr/>
              </a:pPr>
              <a:endParaRPr lang="ru-RU" sz="4500" dirty="0">
                <a:latin typeface="Arial Narrow" panose="020B0606020202030204" pitchFamily="34" charset="0"/>
              </a:endParaRPr>
            </a:p>
          </p:txBody>
        </p:sp>
      </p:grpSp>
      <p:sp>
        <p:nvSpPr>
          <p:cNvPr id="9" name="Скругленный прямоугольник 4"/>
          <p:cNvSpPr/>
          <p:nvPr/>
        </p:nvSpPr>
        <p:spPr>
          <a:xfrm>
            <a:off x="4148138" y="1387475"/>
            <a:ext cx="1627187" cy="12223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71450" tIns="171450" rIns="171450" bIns="171450" spcCol="1270" anchor="ctr"/>
          <a:lstStyle/>
          <a:p>
            <a:pPr algn="ctr" defTabSz="2000250">
              <a:lnSpc>
                <a:spcPct val="90000"/>
              </a:lnSpc>
              <a:spcAft>
                <a:spcPct val="35000"/>
              </a:spcAft>
              <a:defRPr/>
            </a:pPr>
            <a:endParaRPr lang="ru-RU" sz="4500" dirty="0"/>
          </a:p>
        </p:txBody>
      </p:sp>
      <p:grpSp>
        <p:nvGrpSpPr>
          <p:cNvPr id="4" name="Группа 9"/>
          <p:cNvGrpSpPr/>
          <p:nvPr/>
        </p:nvGrpSpPr>
        <p:grpSpPr>
          <a:xfrm>
            <a:off x="6101916" y="1628800"/>
            <a:ext cx="2520000" cy="3960000"/>
            <a:chOff x="4160490" y="0"/>
            <a:chExt cx="1934765" cy="4063999"/>
          </a:xfrm>
          <a:effectLst>
            <a:outerShdw blurRad="50800" dist="38100" dir="13500000" algn="br" rotWithShape="0">
              <a:prstClr val="black">
                <a:alpha val="40000"/>
              </a:prstClr>
            </a:outerShdw>
          </a:effectLst>
        </p:grpSpPr>
        <p:sp>
          <p:nvSpPr>
            <p:cNvPr id="11" name="Скругленный прямоугольник 10"/>
            <p:cNvSpPr/>
            <p:nvPr/>
          </p:nvSpPr>
          <p:spPr>
            <a:xfrm>
              <a:off x="4160490" y="0"/>
              <a:ext cx="1934765" cy="4063999"/>
            </a:xfrm>
            <a:prstGeom prst="roundRect">
              <a:avLst>
                <a:gd name="adj" fmla="val 10000"/>
              </a:avLst>
            </a:prstGeom>
            <a:solidFill>
              <a:schemeClr val="bg1">
                <a:lumMod val="95000"/>
              </a:schemeClr>
            </a:solidFill>
            <a:ln w="22225">
              <a:solidFill>
                <a:schemeClr val="accent4">
                  <a:lumMod val="75000"/>
                </a:schemeClr>
              </a:solidFill>
            </a:ln>
            <a:scene3d>
              <a:camera prst="orthographicFront"/>
              <a:lightRig rig="threePt" dir="t"/>
            </a:scene3d>
            <a:sp3d>
              <a:bevelT w="165100" prst="coolSlant"/>
            </a:sp3d>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pPr algn="ctr">
                <a:defRPr/>
              </a:pPr>
              <a:r>
                <a:rPr lang="ru-RU" sz="2800" b="1" dirty="0">
                  <a:solidFill>
                    <a:srgbClr val="002060"/>
                  </a:solidFill>
                  <a:latin typeface="Times New Roman" panose="02020603050405020304" pitchFamily="18" charset="0"/>
                  <a:cs typeface="Times New Roman" panose="02020603050405020304" pitchFamily="18" charset="0"/>
                </a:rPr>
                <a:t>РАСХОДЫ </a:t>
              </a:r>
            </a:p>
            <a:p>
              <a:pPr algn="ctr">
                <a:defRPr/>
              </a:pPr>
              <a:r>
                <a:rPr lang="ru-RU" sz="2800" b="1" dirty="0">
                  <a:solidFill>
                    <a:srgbClr val="002060"/>
                  </a:solidFill>
                  <a:latin typeface="Times New Roman" panose="02020603050405020304" pitchFamily="18" charset="0"/>
                  <a:cs typeface="Times New Roman" panose="02020603050405020304" pitchFamily="18" charset="0"/>
                </a:rPr>
                <a:t>бюджета</a:t>
              </a:r>
            </a:p>
          </p:txBody>
        </p:sp>
        <p:sp>
          <p:nvSpPr>
            <p:cNvPr id="12" name="Скругленный прямоугольник 4"/>
            <p:cNvSpPr/>
            <p:nvPr/>
          </p:nvSpPr>
          <p:spPr>
            <a:xfrm>
              <a:off x="4160490" y="0"/>
              <a:ext cx="1934765" cy="12192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71450" tIns="171450" rIns="171450" bIns="171450" spcCol="1270" anchor="ctr"/>
            <a:lstStyle/>
            <a:p>
              <a:pPr algn="ctr" defTabSz="2000250">
                <a:lnSpc>
                  <a:spcPct val="90000"/>
                </a:lnSpc>
                <a:spcAft>
                  <a:spcPct val="35000"/>
                </a:spcAft>
                <a:defRPr/>
              </a:pPr>
              <a:endParaRPr lang="ru-RU" sz="4500" dirty="0"/>
            </a:p>
          </p:txBody>
        </p:sp>
      </p:grpSp>
      <p:grpSp>
        <p:nvGrpSpPr>
          <p:cNvPr id="8" name="Группа 12"/>
          <p:cNvGrpSpPr/>
          <p:nvPr/>
        </p:nvGrpSpPr>
        <p:grpSpPr>
          <a:xfrm>
            <a:off x="394032" y="1628800"/>
            <a:ext cx="2548963" cy="3960000"/>
            <a:chOff x="-21493" y="0"/>
            <a:chExt cx="1957002" cy="4063999"/>
          </a:xfrm>
          <a:effectLst>
            <a:outerShdw blurRad="50800" dist="38100" dir="13500000" algn="br" rotWithShape="0">
              <a:prstClr val="black">
                <a:alpha val="40000"/>
              </a:prstClr>
            </a:outerShdw>
          </a:effectLst>
        </p:grpSpPr>
        <p:sp>
          <p:nvSpPr>
            <p:cNvPr id="14" name="Скругленный прямоугольник 13"/>
            <p:cNvSpPr/>
            <p:nvPr/>
          </p:nvSpPr>
          <p:spPr>
            <a:xfrm>
              <a:off x="-21493" y="0"/>
              <a:ext cx="1934765" cy="4063999"/>
            </a:xfrm>
            <a:prstGeom prst="roundRect">
              <a:avLst>
                <a:gd name="adj" fmla="val 10000"/>
              </a:avLst>
            </a:prstGeom>
            <a:solidFill>
              <a:schemeClr val="bg1">
                <a:lumMod val="95000"/>
              </a:schemeClr>
            </a:solidFill>
            <a:ln w="22225">
              <a:solidFill>
                <a:schemeClr val="accent4">
                  <a:lumMod val="75000"/>
                </a:schemeClr>
              </a:solidFill>
            </a:ln>
            <a:scene3d>
              <a:camera prst="orthographicFront"/>
              <a:lightRig rig="threePt" dir="t"/>
            </a:scene3d>
            <a:sp3d>
              <a:bevelT w="165100" prst="coolSlant"/>
            </a:sp3d>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pPr algn="ctr">
                <a:defRPr/>
              </a:pPr>
              <a:r>
                <a:rPr lang="ru-RU" sz="2800" b="1" dirty="0">
                  <a:solidFill>
                    <a:srgbClr val="002060"/>
                  </a:solidFill>
                  <a:latin typeface="Times New Roman" panose="02020603050405020304" pitchFamily="18" charset="0"/>
                  <a:cs typeface="Times New Roman" panose="02020603050405020304" pitchFamily="18" charset="0"/>
                </a:rPr>
                <a:t>БЮДЖЕТ</a:t>
              </a:r>
            </a:p>
          </p:txBody>
        </p:sp>
        <p:sp>
          <p:nvSpPr>
            <p:cNvPr id="15" name="Скругленный прямоугольник 4"/>
            <p:cNvSpPr/>
            <p:nvPr/>
          </p:nvSpPr>
          <p:spPr>
            <a:xfrm>
              <a:off x="744" y="0"/>
              <a:ext cx="1934765" cy="12192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71450" tIns="171450" rIns="171450" bIns="171450" spcCol="1270" anchor="ctr"/>
            <a:lstStyle/>
            <a:p>
              <a:pPr algn="ctr" defTabSz="2000250">
                <a:lnSpc>
                  <a:spcPct val="90000"/>
                </a:lnSpc>
                <a:spcAft>
                  <a:spcPct val="35000"/>
                </a:spcAft>
                <a:defRPr/>
              </a:pPr>
              <a:endParaRPr lang="ru-RU" sz="4500" dirty="0"/>
            </a:p>
          </p:txBody>
        </p:sp>
      </p:grpSp>
      <p:sp>
        <p:nvSpPr>
          <p:cNvPr id="17" name="Скругленный прямоугольник 16"/>
          <p:cNvSpPr/>
          <p:nvPr/>
        </p:nvSpPr>
        <p:spPr>
          <a:xfrm>
            <a:off x="548995" y="2492800"/>
            <a:ext cx="2268000" cy="3096000"/>
          </a:xfrm>
          <a:prstGeom prst="roundRect">
            <a:avLst>
              <a:gd name="adj" fmla="val 10000"/>
            </a:avLst>
          </a:prstGeom>
          <a:gradFill>
            <a:gsLst>
              <a:gs pos="0">
                <a:schemeClr val="accent4">
                  <a:lumMod val="75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31750">
            <a:solidFill>
              <a:schemeClr val="bg1">
                <a:lumMod val="75000"/>
              </a:schemeClr>
            </a:solidFill>
          </a:ln>
          <a:scene3d>
            <a:camera prst="orthographicFront"/>
            <a:lightRig rig="threePt" dir="t"/>
          </a:scene3d>
          <a:sp3d prstMaterial="dkEdge">
            <a:bevelT/>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defRPr/>
            </a:pPr>
            <a:endParaRPr lang="ru-RU" sz="1600" dirty="0">
              <a:latin typeface="Times New Roman" panose="02020603050405020304" pitchFamily="18" charset="0"/>
              <a:cs typeface="Times New Roman" panose="02020603050405020304" pitchFamily="18" charset="0"/>
            </a:endParaRPr>
          </a:p>
          <a:p>
            <a:pPr algn="ctr">
              <a:defRPr/>
            </a:pPr>
            <a:r>
              <a:rPr lang="ru-RU" sz="1600" dirty="0">
                <a:latin typeface="Times New Roman" panose="02020603050405020304" pitchFamily="18" charset="0"/>
                <a:cs typeface="Times New Roman" panose="02020603050405020304" pitchFamily="18" charset="0"/>
              </a:rPr>
              <a:t>- форма образования и расходования денежных средств, предназначенных для финансового обеспечения задач </a:t>
            </a:r>
          </a:p>
          <a:p>
            <a:pPr algn="ctr">
              <a:defRPr/>
            </a:pPr>
            <a:r>
              <a:rPr lang="ru-RU" sz="1600" dirty="0">
                <a:latin typeface="Times New Roman" panose="02020603050405020304" pitchFamily="18" charset="0"/>
                <a:cs typeface="Times New Roman" panose="02020603050405020304" pitchFamily="18" charset="0"/>
              </a:rPr>
              <a:t>и функций </a:t>
            </a:r>
          </a:p>
          <a:p>
            <a:pPr algn="ctr">
              <a:defRPr/>
            </a:pPr>
            <a:r>
              <a:rPr lang="ru-RU" sz="1600" dirty="0">
                <a:latin typeface="Times New Roman" panose="02020603050405020304" pitchFamily="18" charset="0"/>
                <a:cs typeface="Times New Roman" panose="02020603050405020304" pitchFamily="18" charset="0"/>
              </a:rPr>
              <a:t>органов местного самоуправления</a:t>
            </a:r>
          </a:p>
        </p:txBody>
      </p:sp>
      <p:grpSp>
        <p:nvGrpSpPr>
          <p:cNvPr id="10" name="Группа 18"/>
          <p:cNvGrpSpPr>
            <a:grpSpLocks/>
          </p:cNvGrpSpPr>
          <p:nvPr/>
        </p:nvGrpSpPr>
        <p:grpSpPr bwMode="auto">
          <a:xfrm>
            <a:off x="3406775" y="2427288"/>
            <a:ext cx="2259013" cy="3125787"/>
            <a:chOff x="1908526" y="1244795"/>
            <a:chExt cx="1877491" cy="1225919"/>
          </a:xfrm>
        </p:grpSpPr>
        <p:sp>
          <p:nvSpPr>
            <p:cNvPr id="20" name="Скругленный прямоугольник 19"/>
            <p:cNvSpPr/>
            <p:nvPr/>
          </p:nvSpPr>
          <p:spPr>
            <a:xfrm>
              <a:off x="1908526" y="1318261"/>
              <a:ext cx="1877491" cy="1152453"/>
            </a:xfrm>
            <a:prstGeom prst="roundRect">
              <a:avLst>
                <a:gd name="adj" fmla="val 10000"/>
              </a:avLst>
            </a:prstGeom>
            <a:gradFill>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31750">
              <a:solidFill>
                <a:schemeClr val="bg1">
                  <a:lumMod val="75000"/>
                </a:schemeClr>
              </a:solidFill>
            </a:ln>
            <a:scene3d>
              <a:camera prst="orthographicFront"/>
              <a:lightRig rig="threePt" dir="t"/>
            </a:scene3d>
            <a:sp3d prstMaterial="dkEdge">
              <a:bevelT/>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defRPr/>
              </a:pPr>
              <a:endParaRPr lang="ru-RU" sz="1600" dirty="0">
                <a:latin typeface="Times New Roman" panose="02020603050405020304" pitchFamily="18" charset="0"/>
                <a:cs typeface="Times New Roman" panose="02020603050405020304" pitchFamily="18" charset="0"/>
              </a:endParaRPr>
            </a:p>
            <a:p>
              <a:pPr algn="ctr">
                <a:defRPr/>
              </a:pPr>
              <a:r>
                <a:rPr lang="ru-RU" sz="1600" dirty="0">
                  <a:latin typeface="Times New Roman" panose="02020603050405020304" pitchFamily="18" charset="0"/>
                  <a:cs typeface="Times New Roman" panose="02020603050405020304" pitchFamily="18" charset="0"/>
                </a:rPr>
                <a:t>поступающие в бюджет денежные средства (налоги юридических </a:t>
              </a:r>
            </a:p>
            <a:p>
              <a:pPr algn="ctr">
                <a:defRPr/>
              </a:pPr>
              <a:r>
                <a:rPr lang="ru-RU" sz="1600" dirty="0">
                  <a:latin typeface="Times New Roman" panose="02020603050405020304" pitchFamily="18" charset="0"/>
                  <a:cs typeface="Times New Roman" panose="02020603050405020304" pitchFamily="18" charset="0"/>
                </a:rPr>
                <a:t>и физических лиц, штрафы, административные платежи и сборы, финансовая помощь)</a:t>
              </a:r>
            </a:p>
          </p:txBody>
        </p:sp>
        <p:sp>
          <p:nvSpPr>
            <p:cNvPr id="21" name="Скругленный прямоугольник 4"/>
            <p:cNvSpPr/>
            <p:nvPr/>
          </p:nvSpPr>
          <p:spPr>
            <a:xfrm>
              <a:off x="2303848" y="1244795"/>
              <a:ext cx="1476034" cy="1153573"/>
            </a:xfrm>
            <a:prstGeom prst="rect">
              <a:avLst/>
            </a:prstGeom>
            <a:scene3d>
              <a:camera prst="orthographicFront"/>
              <a:lightRig rig="threePt" dir="t"/>
            </a:scene3d>
            <a:sp3d prstMaterial="dkEdge">
              <a:bevelT/>
            </a:sp3d>
          </p:spPr>
          <p:style>
            <a:lnRef idx="0">
              <a:scrgbClr r="0" g="0" b="0"/>
            </a:lnRef>
            <a:fillRef idx="0">
              <a:scrgbClr r="0" g="0" b="0"/>
            </a:fillRef>
            <a:effectRef idx="0">
              <a:scrgbClr r="0" g="0" b="0"/>
            </a:effectRef>
            <a:fontRef idx="minor">
              <a:schemeClr val="lt1"/>
            </a:fontRef>
          </p:style>
          <p:txBody>
            <a:bodyPr tIns="68580" bIns="68580" spcCol="1270" anchor="ctr"/>
            <a:lstStyle/>
            <a:p>
              <a:pPr algn="ctr" defTabSz="1600200">
                <a:lnSpc>
                  <a:spcPct val="90000"/>
                </a:lnSpc>
                <a:spcAft>
                  <a:spcPct val="35000"/>
                </a:spcAft>
                <a:defRPr/>
              </a:pPr>
              <a:endParaRPr lang="ru-RU" sz="3600" dirty="0"/>
            </a:p>
          </p:txBody>
        </p:sp>
      </p:grpSp>
      <p:grpSp>
        <p:nvGrpSpPr>
          <p:cNvPr id="13" name="Группа 21"/>
          <p:cNvGrpSpPr>
            <a:grpSpLocks/>
          </p:cNvGrpSpPr>
          <p:nvPr/>
        </p:nvGrpSpPr>
        <p:grpSpPr bwMode="auto">
          <a:xfrm>
            <a:off x="6227763" y="2609850"/>
            <a:ext cx="2268537" cy="2951163"/>
            <a:chOff x="4434767" y="1234373"/>
            <a:chExt cx="1627712" cy="1258300"/>
          </a:xfrm>
        </p:grpSpPr>
        <p:sp>
          <p:nvSpPr>
            <p:cNvPr id="23" name="Скругленный прямоугольник 22"/>
            <p:cNvSpPr/>
            <p:nvPr/>
          </p:nvSpPr>
          <p:spPr>
            <a:xfrm>
              <a:off x="4434767" y="1234373"/>
              <a:ext cx="1627712" cy="1258300"/>
            </a:xfrm>
            <a:prstGeom prst="roundRect">
              <a:avLst>
                <a:gd name="adj" fmla="val 10000"/>
              </a:avLst>
            </a:prstGeom>
            <a:gradFill>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31750">
              <a:solidFill>
                <a:schemeClr val="bg1">
                  <a:lumMod val="75000"/>
                </a:schemeClr>
              </a:solidFill>
            </a:ln>
            <a:scene3d>
              <a:camera prst="orthographicFront"/>
              <a:lightRig rig="threePt" dir="t"/>
            </a:scene3d>
            <a:sp3d prstMaterial="dkEdge">
              <a:bevelT/>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defRPr/>
              </a:pPr>
              <a:r>
                <a:rPr lang="ru-RU" sz="1600" dirty="0">
                  <a:latin typeface="Times New Roman" panose="02020603050405020304" pitchFamily="18" charset="0"/>
                  <a:cs typeface="Times New Roman" panose="02020603050405020304" pitchFamily="18" charset="0"/>
                </a:rPr>
                <a:t>направляемые из бюджета денежные средства</a:t>
              </a:r>
            </a:p>
            <a:p>
              <a:pPr algn="ctr">
                <a:defRPr/>
              </a:pPr>
              <a:r>
                <a:rPr lang="ru-RU" sz="1600" dirty="0">
                  <a:latin typeface="Times New Roman" panose="02020603050405020304" pitchFamily="18" charset="0"/>
                  <a:cs typeface="Times New Roman" panose="02020603050405020304" pitchFamily="18" charset="0"/>
                </a:rPr>
                <a:t>(финансовое обеспечение муниципальных учреждений, </a:t>
              </a:r>
            </a:p>
            <a:p>
              <a:pPr algn="ctr">
                <a:defRPr/>
              </a:pPr>
              <a:r>
                <a:rPr lang="ru-RU" sz="1600" dirty="0">
                  <a:latin typeface="Times New Roman" panose="02020603050405020304" pitchFamily="18" charset="0"/>
                  <a:cs typeface="Times New Roman" panose="02020603050405020304" pitchFamily="18" charset="0"/>
                </a:rPr>
                <a:t>дорожное хозяйство, ЖКХ  и транспорт,  капитальное строительство и др</a:t>
              </a:r>
              <a:r>
                <a:rPr lang="ru-RU" sz="1600" dirty="0">
                  <a:latin typeface="Arial Narrow" panose="020B0606020202030204" pitchFamily="34" charset="0"/>
                </a:rPr>
                <a:t>.)</a:t>
              </a:r>
            </a:p>
          </p:txBody>
        </p:sp>
        <p:sp>
          <p:nvSpPr>
            <p:cNvPr id="24" name="Скругленный прямоугольник 4"/>
            <p:cNvSpPr/>
            <p:nvPr/>
          </p:nvSpPr>
          <p:spPr>
            <a:xfrm>
              <a:off x="4563480" y="1256033"/>
              <a:ext cx="1452298" cy="1189936"/>
            </a:xfrm>
            <a:prstGeom prst="rect">
              <a:avLst/>
            </a:prstGeom>
          </p:spPr>
          <p:style>
            <a:lnRef idx="0">
              <a:scrgbClr r="0" g="0" b="0"/>
            </a:lnRef>
            <a:fillRef idx="0">
              <a:scrgbClr r="0" g="0" b="0"/>
            </a:fillRef>
            <a:effectRef idx="0">
              <a:scrgbClr r="0" g="0" b="0"/>
            </a:effectRef>
            <a:fontRef idx="minor">
              <a:schemeClr val="lt1"/>
            </a:fontRef>
          </p:style>
          <p:txBody>
            <a:bodyPr tIns="68580" bIns="68580" spcCol="1270" anchor="ctr"/>
            <a:lstStyle/>
            <a:p>
              <a:pPr algn="ctr" defTabSz="1600200">
                <a:lnSpc>
                  <a:spcPct val="90000"/>
                </a:lnSpc>
                <a:spcAft>
                  <a:spcPct val="35000"/>
                </a:spcAft>
                <a:defRPr/>
              </a:pPr>
              <a:endParaRPr lang="ru-RU" sz="3600" dirty="0"/>
            </a:p>
          </p:txBody>
        </p:sp>
      </p:grpSp>
      <p:sp>
        <p:nvSpPr>
          <p:cNvPr id="27" name="Прямоугольник 26"/>
          <p:cNvSpPr/>
          <p:nvPr/>
        </p:nvSpPr>
        <p:spPr>
          <a:xfrm>
            <a:off x="1043608" y="692696"/>
            <a:ext cx="6592887" cy="738187"/>
          </a:xfrm>
          <a:prstGeom prst="rect">
            <a:avLst/>
          </a:prstGeom>
          <a:gradFill>
            <a:gsLst>
              <a:gs pos="0">
                <a:schemeClr val="accent3">
                  <a:tint val="50000"/>
                  <a:satMod val="300000"/>
                  <a:alpha val="0"/>
                </a:schemeClr>
              </a:gs>
              <a:gs pos="35000">
                <a:schemeClr val="accent3">
                  <a:tint val="37000"/>
                  <a:satMod val="300000"/>
                </a:schemeClr>
              </a:gs>
              <a:gs pos="100000">
                <a:schemeClr val="accent3">
                  <a:tint val="15000"/>
                  <a:satMod val="350000"/>
                </a:schemeClr>
              </a:gs>
            </a:gsLst>
          </a:gradFill>
          <a:ln>
            <a:noFill/>
          </a:ln>
        </p:spPr>
        <p:style>
          <a:lnRef idx="1">
            <a:schemeClr val="accent3"/>
          </a:lnRef>
          <a:fillRef idx="2">
            <a:schemeClr val="accent3"/>
          </a:fillRef>
          <a:effectRef idx="1">
            <a:schemeClr val="accent3"/>
          </a:effectRef>
          <a:fontRef idx="minor">
            <a:schemeClr val="dk1"/>
          </a:fontRef>
        </p:style>
        <p:txBody>
          <a:bodyPr>
            <a:spAutoFit/>
          </a:bodyPr>
          <a:lstStyle/>
          <a:p>
            <a:pPr algn="just">
              <a:defRPr/>
            </a:pPr>
            <a:r>
              <a:rPr lang="ru-RU" sz="1400" dirty="0">
                <a:solidFill>
                  <a:srgbClr val="002060"/>
                </a:solidFill>
                <a:latin typeface="Times New Roman" panose="02020603050405020304" pitchFamily="18" charset="0"/>
                <a:cs typeface="Times New Roman" panose="02020603050405020304" pitchFamily="18" charset="0"/>
              </a:rPr>
              <a:t>Слово это заимствовано из Англии, где в старину канцлер казначейства приносил ежегодно в парламент мешок с деньгами и произносил речь, которая собственно и называлась старинным нормандским словом "B</a:t>
            </a:r>
            <a:r>
              <a:rPr lang="en-US" sz="1400" dirty="0">
                <a:solidFill>
                  <a:srgbClr val="002060"/>
                </a:solidFill>
                <a:latin typeface="Times New Roman" panose="02020603050405020304" pitchFamily="18" charset="0"/>
                <a:cs typeface="Times New Roman" panose="02020603050405020304" pitchFamily="18" charset="0"/>
              </a:rPr>
              <a:t>o</a:t>
            </a:r>
            <a:r>
              <a:rPr lang="ru-RU" sz="1400" dirty="0">
                <a:solidFill>
                  <a:srgbClr val="002060"/>
                </a:solidFill>
                <a:latin typeface="Times New Roman" panose="02020603050405020304" pitchFamily="18" charset="0"/>
                <a:cs typeface="Times New Roman" panose="02020603050405020304" pitchFamily="18" charset="0"/>
              </a:rPr>
              <a:t>u</a:t>
            </a:r>
            <a:r>
              <a:rPr lang="en-US" sz="1400" dirty="0" err="1">
                <a:solidFill>
                  <a:srgbClr val="002060"/>
                </a:solidFill>
                <a:latin typeface="Times New Roman" panose="02020603050405020304" pitchFamily="18" charset="0"/>
                <a:cs typeface="Times New Roman" panose="02020603050405020304" pitchFamily="18" charset="0"/>
              </a:rPr>
              <a:t>gett</a:t>
            </a:r>
            <a:r>
              <a:rPr lang="ru-RU" sz="1400" dirty="0">
                <a:solidFill>
                  <a:srgbClr val="002060"/>
                </a:solidFill>
                <a:latin typeface="Times New Roman" panose="02020603050405020304" pitchFamily="18" charset="0"/>
                <a:cs typeface="Times New Roman" panose="02020603050405020304" pitchFamily="18" charset="0"/>
              </a:rPr>
              <a:t>e" (т.е. кожаный мешок)</a:t>
            </a:r>
          </a:p>
        </p:txBody>
      </p:sp>
      <p:sp>
        <p:nvSpPr>
          <p:cNvPr id="25" name="Прямоугольник с двумя скругленными противолежащими углами 24"/>
          <p:cNvSpPr/>
          <p:nvPr/>
        </p:nvSpPr>
        <p:spPr>
          <a:xfrm>
            <a:off x="354013" y="5734050"/>
            <a:ext cx="8208962" cy="792163"/>
          </a:xfrm>
          <a:prstGeom prst="round2DiagRect">
            <a:avLst/>
          </a:prstGeom>
          <a:gradFill>
            <a:gsLst>
              <a:gs pos="0">
                <a:schemeClr val="accent4">
                  <a:alpha val="91000"/>
                  <a:lumMod val="72000"/>
                  <a:lumOff val="28000"/>
                </a:schemeClr>
              </a:gs>
              <a:gs pos="35000">
                <a:schemeClr val="accent4">
                  <a:tint val="37000"/>
                  <a:satMod val="300000"/>
                </a:schemeClr>
              </a:gs>
              <a:gs pos="100000">
                <a:schemeClr val="accent4">
                  <a:tint val="15000"/>
                  <a:satMod val="350000"/>
                </a:schemeClr>
              </a:gs>
            </a:gsLst>
          </a:gradFill>
          <a:ln w="22225">
            <a:noFill/>
          </a:ln>
        </p:spPr>
        <p:style>
          <a:lnRef idx="1">
            <a:schemeClr val="accent4"/>
          </a:lnRef>
          <a:fillRef idx="2">
            <a:schemeClr val="accent4"/>
          </a:fillRef>
          <a:effectRef idx="1">
            <a:schemeClr val="accent4"/>
          </a:effectRef>
          <a:fontRef idx="minor">
            <a:schemeClr val="dk1"/>
          </a:fontRef>
        </p:style>
        <p:txBody>
          <a:bodyPr anchor="ctr"/>
          <a:lstStyle/>
          <a:p>
            <a:pPr algn="ctr">
              <a:defRPr/>
            </a:pPr>
            <a:r>
              <a:rPr lang="ru-RU" sz="1400" b="1" dirty="0">
                <a:solidFill>
                  <a:srgbClr val="002060"/>
                </a:solidFill>
                <a:latin typeface="Times New Roman" panose="02020603050405020304" pitchFamily="18" charset="0"/>
                <a:cs typeface="Times New Roman" panose="02020603050405020304" pitchFamily="18" charset="0"/>
              </a:rPr>
              <a:t>Если расходная часть бюджета превышает доходную, то бюджет формируется с дефицитом</a:t>
            </a:r>
          </a:p>
          <a:p>
            <a:pPr algn="ctr">
              <a:defRPr/>
            </a:pPr>
            <a:r>
              <a:rPr lang="ru-RU" sz="1400" b="1" dirty="0">
                <a:solidFill>
                  <a:srgbClr val="002060"/>
                </a:solidFill>
                <a:latin typeface="Times New Roman" panose="02020603050405020304" pitchFamily="18" charset="0"/>
                <a:cs typeface="Times New Roman" panose="02020603050405020304" pitchFamily="18" charset="0"/>
              </a:rPr>
              <a:t>Превышение доходов над расходами образует положительный остаток бюджета (профицит)</a:t>
            </a:r>
          </a:p>
        </p:txBody>
      </p:sp>
      <p:sp>
        <p:nvSpPr>
          <p:cNvPr id="7" name="Выгнутая вниз стрелка 6"/>
          <p:cNvSpPr/>
          <p:nvPr/>
        </p:nvSpPr>
        <p:spPr>
          <a:xfrm>
            <a:off x="3011488" y="3473450"/>
            <a:ext cx="6192837" cy="757238"/>
          </a:xfrm>
          <a:prstGeom prst="curvedUpArrow">
            <a:avLst/>
          </a:prstGeom>
          <a:solidFill>
            <a:schemeClr val="accent4">
              <a:lumMod val="75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anchor="ctr">
            <a:spAutoFit/>
          </a:bodyPr>
          <a:lstStyle/>
          <a:p>
            <a:pPr algn="ctr">
              <a:defRPr/>
            </a:pPr>
            <a:endParaRPr lang="ru-RU" sz="1200" dirty="0">
              <a:solidFill>
                <a:schemeClr val="tx1"/>
              </a:solidFill>
              <a:latin typeface="Times New Roman" panose="02020603050405020304" pitchFamily="18" charset="0"/>
              <a:cs typeface="Times New Roman" panose="02020603050405020304" pitchFamily="18" charset="0"/>
            </a:endParaRPr>
          </a:p>
        </p:txBody>
      </p:sp>
      <p:sp>
        <p:nvSpPr>
          <p:cNvPr id="11280" name="Номер слайда 17"/>
          <p:cNvSpPr>
            <a:spLocks noGrp="1"/>
          </p:cNvSpPr>
          <p:nvPr>
            <p:ph type="sldNum" sz="quarter" idx="12"/>
          </p:nvPr>
        </p:nvSpPr>
        <p:spPr bwMode="auto">
          <a:xfrm>
            <a:off x="6983413" y="6480175"/>
            <a:ext cx="2133600" cy="365125"/>
          </a:xfrm>
          <a:noFill/>
          <a:ln>
            <a:miter lim="800000"/>
            <a:headEnd/>
            <a:tailEnd/>
          </a:ln>
        </p:spPr>
        <p:txBody>
          <a:bodyPr/>
          <a:lstStyle/>
          <a:p>
            <a:fld id="{BD846CB9-2287-4E07-949B-24893685F415}" type="slidenum">
              <a:rPr lang="ru-RU" altLang="ru-RU" smtClean="0">
                <a:latin typeface="Arial" charset="0"/>
                <a:cs typeface="Arial" charset="0"/>
              </a:rPr>
              <a:pPr/>
              <a:t>6</a:t>
            </a:fld>
            <a:endParaRPr lang="ru-RU" altLang="ru-RU" smtClean="0">
              <a:latin typeface="Arial" charset="0"/>
              <a:cs typeface="Arial" charset="0"/>
            </a:endParaRPr>
          </a:p>
        </p:txBody>
      </p:sp>
    </p:spTree>
  </p:cSld>
  <p:clrMapOvr>
    <a:masterClrMapping/>
  </p:clrMapOvr>
  <p:transition spd="slow" advClick="0" advTm="2000">
    <p:circl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title"/>
          </p:nvPr>
        </p:nvSpPr>
        <p:spPr>
          <a:xfrm>
            <a:off x="1619672" y="332656"/>
            <a:ext cx="5329238" cy="476250"/>
          </a:xfrm>
        </p:spPr>
        <p:txBody>
          <a:bodyPr>
            <a:normAutofit fontScale="90000"/>
          </a:bodyPr>
          <a:lstStyle/>
          <a:p>
            <a:pPr algn="ctr"/>
            <a:r>
              <a:rPr lang="ru-RU" altLang="ru-RU" sz="3200" dirty="0" smtClean="0">
                <a:solidFill>
                  <a:srgbClr val="FF0000"/>
                </a:solidFill>
                <a:latin typeface="Times New Roman" pitchFamily="18" charset="0"/>
                <a:cs typeface="Times New Roman" pitchFamily="18" charset="0"/>
              </a:rPr>
              <a:t>Этапы бюджетного процесса</a:t>
            </a:r>
          </a:p>
        </p:txBody>
      </p:sp>
      <p:graphicFrame>
        <p:nvGraphicFramePr>
          <p:cNvPr id="3" name="Схема 2"/>
          <p:cNvGraphicFramePr/>
          <p:nvPr/>
        </p:nvGraphicFramePr>
        <p:xfrm>
          <a:off x="467544" y="908720"/>
          <a:ext cx="7128792"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Заголовок 1"/>
          <p:cNvSpPr>
            <a:spLocks noGrp="1"/>
          </p:cNvSpPr>
          <p:nvPr>
            <p:ph type="title"/>
          </p:nvPr>
        </p:nvSpPr>
        <p:spPr>
          <a:xfrm>
            <a:off x="1691680" y="548680"/>
            <a:ext cx="6027440" cy="792311"/>
          </a:xfrm>
        </p:spPr>
        <p:txBody>
          <a:bodyPr/>
          <a:lstStyle/>
          <a:p>
            <a:pPr algn="ctr" eaLnBrk="1" hangingPunct="1"/>
            <a:r>
              <a:rPr lang="ru-RU" altLang="ru-RU" sz="2400" b="1" dirty="0" smtClean="0">
                <a:solidFill>
                  <a:srgbClr val="FF0000"/>
                </a:solidFill>
                <a:latin typeface="Times New Roman" pitchFamily="18" charset="0"/>
                <a:cs typeface="Times New Roman" pitchFamily="18" charset="0"/>
              </a:rPr>
              <a:t>Законодательная база при исполнении бюджета городского округа Лотошино</a:t>
            </a:r>
          </a:p>
        </p:txBody>
      </p:sp>
      <p:sp>
        <p:nvSpPr>
          <p:cNvPr id="3" name="Объект 2"/>
          <p:cNvSpPr>
            <a:spLocks noGrp="1"/>
          </p:cNvSpPr>
          <p:nvPr>
            <p:ph idx="1"/>
          </p:nvPr>
        </p:nvSpPr>
        <p:spPr>
          <a:xfrm>
            <a:off x="7740650" y="5876925"/>
            <a:ext cx="182563" cy="138113"/>
          </a:xfrm>
        </p:spPr>
        <p:txBody>
          <a:bodyPr rtlCol="0">
            <a:normAutofit fontScale="25000" lnSpcReduction="20000"/>
          </a:bodyPr>
          <a:lstStyle/>
          <a:p>
            <a:pPr indent="0" eaLnBrk="1" fontAlgn="auto" hangingPunct="1">
              <a:spcAft>
                <a:spcPts val="0"/>
              </a:spcAft>
              <a:buFont typeface="Arial" pitchFamily="34" charset="0"/>
              <a:buNone/>
              <a:defRPr/>
            </a:pPr>
            <a:endParaRPr lang="ru-RU" dirty="0">
              <a:solidFill>
                <a:srgbClr val="0070C0"/>
              </a:solidFill>
            </a:endParaRPr>
          </a:p>
        </p:txBody>
      </p:sp>
      <p:graphicFrame>
        <p:nvGraphicFramePr>
          <p:cNvPr id="6" name="Объект 4"/>
          <p:cNvGraphicFramePr>
            <a:graphicFrameLocks/>
          </p:cNvGraphicFramePr>
          <p:nvPr>
            <p:extLst>
              <p:ext uri="{D42A27DB-BD31-4B8C-83A1-F6EECF244321}">
                <p14:modId xmlns:p14="http://schemas.microsoft.com/office/powerpoint/2010/main" val="3111512962"/>
              </p:ext>
            </p:extLst>
          </p:nvPr>
        </p:nvGraphicFramePr>
        <p:xfrm>
          <a:off x="323528" y="1412776"/>
          <a:ext cx="8287948"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Овал 7"/>
          <p:cNvSpPr/>
          <p:nvPr/>
        </p:nvSpPr>
        <p:spPr>
          <a:xfrm>
            <a:off x="1116013" y="4005263"/>
            <a:ext cx="596900" cy="596900"/>
          </a:xfrm>
          <a:prstGeom prst="ellipse">
            <a:avLst/>
          </a:prstGeom>
        </p:spPr>
        <p:style>
          <a:lnRef idx="2">
            <a:schemeClr val="accent3"/>
          </a:lnRef>
          <a:fillRef idx="1">
            <a:schemeClr val="lt1"/>
          </a:fillRef>
          <a:effectRef idx="0">
            <a:schemeClr val="accent3"/>
          </a:effectRef>
          <a:fontRef idx="minor">
            <a:schemeClr val="dk1">
              <a:hueOff val="0"/>
              <a:satOff val="0"/>
              <a:lumOff val="0"/>
              <a:alphaOff val="0"/>
            </a:schemeClr>
          </a:fontRef>
        </p:style>
      </p:sp>
      <p:pic>
        <p:nvPicPr>
          <p:cNvPr id="21510" name="Рисунок 3"/>
          <p:cNvPicPr>
            <a:picLocks noChangeAspect="1"/>
          </p:cNvPicPr>
          <p:nvPr/>
        </p:nvPicPr>
        <p:blipFill>
          <a:blip r:embed="rId7" cstate="print"/>
          <a:srcRect/>
          <a:stretch>
            <a:fillRect/>
          </a:stretch>
        </p:blipFill>
        <p:spPr bwMode="auto">
          <a:xfrm>
            <a:off x="8112125" y="239713"/>
            <a:ext cx="881063" cy="985837"/>
          </a:xfrm>
          <a:prstGeom prst="rect">
            <a:avLst/>
          </a:prstGeom>
          <a:noFill/>
          <a:ln w="9525">
            <a:noFill/>
            <a:miter lim="800000"/>
            <a:headEnd/>
            <a:tailEnd/>
          </a:ln>
        </p:spPr>
      </p:pic>
      <p:pic>
        <p:nvPicPr>
          <p:cNvPr id="21511" name="Рисунок 4"/>
          <p:cNvPicPr>
            <a:picLocks noChangeAspect="1"/>
          </p:cNvPicPr>
          <p:nvPr/>
        </p:nvPicPr>
        <p:blipFill>
          <a:blip r:embed="rId8" cstate="print"/>
          <a:srcRect/>
          <a:stretch>
            <a:fillRect/>
          </a:stretch>
        </p:blipFill>
        <p:spPr bwMode="auto">
          <a:xfrm>
            <a:off x="333375" y="241300"/>
            <a:ext cx="784225" cy="984250"/>
          </a:xfrm>
          <a:prstGeom prst="rect">
            <a:avLst/>
          </a:prstGeom>
          <a:noFill/>
          <a:ln w="9525">
            <a:noFill/>
            <a:miter lim="800000"/>
            <a:headEnd/>
            <a:tailEnd/>
          </a:ln>
        </p:spPr>
      </p:pic>
      <p:sp>
        <p:nvSpPr>
          <p:cNvPr id="17" name="Овал 16"/>
          <p:cNvSpPr/>
          <p:nvPr/>
        </p:nvSpPr>
        <p:spPr>
          <a:xfrm>
            <a:off x="971550" y="3200400"/>
            <a:ext cx="630238" cy="636588"/>
          </a:xfrm>
          <a:prstGeom prst="ellipse">
            <a:avLst/>
          </a:prstGeom>
          <a:blipFill rotWithShape="0">
            <a:blip r:embed="rId9" cstate="print"/>
            <a:stretch>
              <a:fillRect/>
            </a:stretch>
          </a:blipFill>
        </p:spPr>
        <p:style>
          <a:lnRef idx="2">
            <a:schemeClr val="accent3"/>
          </a:lnRef>
          <a:fillRef idx="1">
            <a:schemeClr val="lt1"/>
          </a:fillRef>
          <a:effectRef idx="0">
            <a:schemeClr val="accent3"/>
          </a:effectRef>
          <a:fontRef idx="minor">
            <a:schemeClr val="dk1">
              <a:hueOff val="0"/>
              <a:satOff val="0"/>
              <a:lumOff val="0"/>
              <a:alphaOff val="0"/>
            </a:schemeClr>
          </a:fontRef>
        </p:style>
      </p:sp>
      <p:sp>
        <p:nvSpPr>
          <p:cNvPr id="18" name="Овал 17"/>
          <p:cNvSpPr/>
          <p:nvPr/>
        </p:nvSpPr>
        <p:spPr>
          <a:xfrm>
            <a:off x="1071563" y="3857625"/>
            <a:ext cx="714375" cy="715963"/>
          </a:xfrm>
          <a:prstGeom prst="ellipse">
            <a:avLst/>
          </a:prstGeom>
          <a:blipFill rotWithShape="0">
            <a:blip r:embed="rId9" cstate="print"/>
            <a:stretch>
              <a:fillRect/>
            </a:stretch>
          </a:blipFill>
        </p:spPr>
        <p:style>
          <a:lnRef idx="2">
            <a:schemeClr val="accent3"/>
          </a:lnRef>
          <a:fillRef idx="1">
            <a:schemeClr val="lt1"/>
          </a:fillRef>
          <a:effectRef idx="0">
            <a:schemeClr val="accent3"/>
          </a:effectRef>
          <a:fontRef idx="minor">
            <a:schemeClr val="dk1">
              <a:hueOff val="0"/>
              <a:satOff val="0"/>
              <a:lumOff val="0"/>
              <a:alphaOff val="0"/>
            </a:schemeClr>
          </a:fontRef>
        </p:style>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476672"/>
            <a:ext cx="8786813" cy="928687"/>
          </a:xfrm>
        </p:spPr>
        <p:txBody>
          <a:bodyPr>
            <a:noAutofit/>
          </a:bodyPr>
          <a:lstStyle/>
          <a:p>
            <a:pPr algn="ctr" eaLnBrk="1" fontAlgn="auto" hangingPunct="1">
              <a:spcAft>
                <a:spcPts val="0"/>
              </a:spcAft>
              <a:defRPr/>
            </a:pPr>
            <a:r>
              <a:rPr lang="ru-RU" sz="2000" b="1" dirty="0" smtClean="0">
                <a:solidFill>
                  <a:srgbClr val="FF0000"/>
                </a:solidFill>
                <a:latin typeface="+mn-lt"/>
              </a:rPr>
              <a:t>Выполнение основных показателей прогноза социально-экономического развития городского округа Лотошино</a:t>
            </a:r>
            <a:endParaRPr lang="ru-RU" sz="2000" b="1" dirty="0">
              <a:solidFill>
                <a:srgbClr val="FF0000"/>
              </a:solidFill>
              <a:latin typeface="+mn-lt"/>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3363821432"/>
              </p:ext>
            </p:extLst>
          </p:nvPr>
        </p:nvGraphicFramePr>
        <p:xfrm>
          <a:off x="214281" y="1628800"/>
          <a:ext cx="8750207" cy="4392488"/>
        </p:xfrm>
        <a:graphic>
          <a:graphicData uri="http://schemas.openxmlformats.org/drawingml/2006/table">
            <a:tbl>
              <a:tblPr firstRow="1" bandRow="1">
                <a:tableStyleId>{F5AB1C69-6EDB-4FF4-983F-18BD219EF322}</a:tableStyleId>
              </a:tblPr>
              <a:tblGrid>
                <a:gridCol w="1869307">
                  <a:extLst>
                    <a:ext uri="{9D8B030D-6E8A-4147-A177-3AD203B41FA5}">
                      <a16:colId xmlns:a16="http://schemas.microsoft.com/office/drawing/2014/main" val="20000"/>
                    </a:ext>
                  </a:extLst>
                </a:gridCol>
                <a:gridCol w="908516">
                  <a:extLst>
                    <a:ext uri="{9D8B030D-6E8A-4147-A177-3AD203B41FA5}">
                      <a16:colId xmlns:a16="http://schemas.microsoft.com/office/drawing/2014/main" val="20001"/>
                    </a:ext>
                  </a:extLst>
                </a:gridCol>
                <a:gridCol w="767501">
                  <a:extLst>
                    <a:ext uri="{9D8B030D-6E8A-4147-A177-3AD203B41FA5}">
                      <a16:colId xmlns:a16="http://schemas.microsoft.com/office/drawing/2014/main" val="20002"/>
                    </a:ext>
                  </a:extLst>
                </a:gridCol>
                <a:gridCol w="1206930">
                  <a:extLst>
                    <a:ext uri="{9D8B030D-6E8A-4147-A177-3AD203B41FA5}">
                      <a16:colId xmlns:a16="http://schemas.microsoft.com/office/drawing/2014/main" val="20003"/>
                    </a:ext>
                  </a:extLst>
                </a:gridCol>
                <a:gridCol w="1056063">
                  <a:extLst>
                    <a:ext uri="{9D8B030D-6E8A-4147-A177-3AD203B41FA5}">
                      <a16:colId xmlns:a16="http://schemas.microsoft.com/office/drawing/2014/main" val="20004"/>
                    </a:ext>
                  </a:extLst>
                </a:gridCol>
                <a:gridCol w="829765">
                  <a:extLst>
                    <a:ext uri="{9D8B030D-6E8A-4147-A177-3AD203B41FA5}">
                      <a16:colId xmlns:a16="http://schemas.microsoft.com/office/drawing/2014/main" val="20005"/>
                    </a:ext>
                  </a:extLst>
                </a:gridCol>
                <a:gridCol w="1056063">
                  <a:extLst>
                    <a:ext uri="{9D8B030D-6E8A-4147-A177-3AD203B41FA5}">
                      <a16:colId xmlns:a16="http://schemas.microsoft.com/office/drawing/2014/main" val="20006"/>
                    </a:ext>
                  </a:extLst>
                </a:gridCol>
                <a:gridCol w="1056062">
                  <a:extLst>
                    <a:ext uri="{9D8B030D-6E8A-4147-A177-3AD203B41FA5}">
                      <a16:colId xmlns:a16="http://schemas.microsoft.com/office/drawing/2014/main" val="20007"/>
                    </a:ext>
                  </a:extLst>
                </a:gridCol>
              </a:tblGrid>
              <a:tr h="644425">
                <a:tc>
                  <a:txBody>
                    <a:bodyPr/>
                    <a:lstStyle/>
                    <a:p>
                      <a:pPr algn="ctr">
                        <a:spcAft>
                          <a:spcPts val="0"/>
                        </a:spcAft>
                      </a:pPr>
                      <a:r>
                        <a:rPr lang="ru-RU" sz="1000" dirty="0"/>
                        <a:t>Наименование</a:t>
                      </a:r>
                      <a:endParaRPr lang="ru-RU" sz="1200" dirty="0"/>
                    </a:p>
                    <a:p>
                      <a:pPr algn="ctr">
                        <a:spcAft>
                          <a:spcPts val="0"/>
                        </a:spcAft>
                      </a:pPr>
                      <a:r>
                        <a:rPr lang="ru-RU" sz="1000" dirty="0"/>
                        <a:t>показателя</a:t>
                      </a:r>
                      <a:endParaRPr lang="ru-RU" sz="1200" dirty="0">
                        <a:latin typeface="Times New Roman"/>
                        <a:ea typeface="Times New Roman"/>
                        <a:cs typeface="Times New Roman"/>
                      </a:endParaRPr>
                    </a:p>
                  </a:txBody>
                  <a:tcPr marL="68580" marR="68580" marT="0" marB="0" anchor="ctr"/>
                </a:tc>
                <a:tc>
                  <a:txBody>
                    <a:bodyPr/>
                    <a:lstStyle/>
                    <a:p>
                      <a:pPr algn="ctr">
                        <a:spcAft>
                          <a:spcPts val="0"/>
                        </a:spcAft>
                      </a:pPr>
                      <a:r>
                        <a:rPr lang="ru-RU" sz="1000" dirty="0"/>
                        <a:t>Единица</a:t>
                      </a:r>
                      <a:endParaRPr lang="ru-RU" sz="1200" dirty="0"/>
                    </a:p>
                    <a:p>
                      <a:pPr algn="ctr">
                        <a:spcAft>
                          <a:spcPts val="0"/>
                        </a:spcAft>
                      </a:pPr>
                      <a:r>
                        <a:rPr lang="ru-RU" sz="1000" dirty="0"/>
                        <a:t>измерен.</a:t>
                      </a:r>
                      <a:endParaRPr lang="ru-RU" sz="1200" dirty="0">
                        <a:latin typeface="Times New Roman"/>
                        <a:ea typeface="Times New Roman"/>
                        <a:cs typeface="Times New Roman"/>
                      </a:endParaRPr>
                    </a:p>
                  </a:txBody>
                  <a:tcPr marL="68580" marR="68580" marT="0" marB="0" anchor="ctr"/>
                </a:tc>
                <a:tc>
                  <a:txBody>
                    <a:bodyPr/>
                    <a:lstStyle/>
                    <a:p>
                      <a:pPr algn="ctr">
                        <a:spcAft>
                          <a:spcPts val="0"/>
                        </a:spcAft>
                      </a:pPr>
                      <a:r>
                        <a:rPr lang="ru-RU" sz="1000" dirty="0" smtClean="0"/>
                        <a:t>План 2021 года</a:t>
                      </a:r>
                      <a:endParaRPr lang="ru-RU" sz="1200" dirty="0">
                        <a:latin typeface="Times New Roman"/>
                        <a:ea typeface="Times New Roman"/>
                        <a:cs typeface="Times New Roman"/>
                      </a:endParaRPr>
                    </a:p>
                  </a:txBody>
                  <a:tcPr marL="68580" marR="68580" marT="0" marB="0" anchor="ctr"/>
                </a:tc>
                <a:tc>
                  <a:txBody>
                    <a:bodyPr/>
                    <a:lstStyle/>
                    <a:p>
                      <a:pPr algn="ctr">
                        <a:spcAft>
                          <a:spcPts val="0"/>
                        </a:spcAft>
                      </a:pPr>
                      <a:r>
                        <a:rPr lang="ru-RU" sz="1000" dirty="0" smtClean="0">
                          <a:latin typeface="+mn-lt"/>
                          <a:ea typeface="+mn-ea"/>
                          <a:cs typeface="+mn-cs"/>
                        </a:rPr>
                        <a:t>Фактическое</a:t>
                      </a:r>
                      <a:r>
                        <a:rPr lang="ru-RU" sz="1000" baseline="0" dirty="0" smtClean="0">
                          <a:latin typeface="+mn-lt"/>
                          <a:ea typeface="+mn-ea"/>
                          <a:cs typeface="+mn-cs"/>
                        </a:rPr>
                        <a:t> значение 2021 года</a:t>
                      </a:r>
                      <a:endParaRPr lang="ru-RU" sz="1200" dirty="0">
                        <a:latin typeface="Times New Roman"/>
                        <a:ea typeface="Times New Roman"/>
                        <a:cs typeface="Times New Roman"/>
                      </a:endParaRPr>
                    </a:p>
                  </a:txBody>
                  <a:tcPr marL="68580" marR="68580" marT="0" marB="0" anchor="ctr"/>
                </a:tc>
                <a:tc>
                  <a:txBody>
                    <a:bodyPr/>
                    <a:lstStyle/>
                    <a:p>
                      <a:pPr algn="ctr">
                        <a:spcAft>
                          <a:spcPts val="0"/>
                        </a:spcAft>
                      </a:pPr>
                      <a:r>
                        <a:rPr lang="ru-RU" sz="1000" dirty="0" smtClean="0"/>
                        <a:t>Процент выполнения</a:t>
                      </a:r>
                      <a:endParaRPr lang="ru-RU" sz="1200" dirty="0">
                        <a:latin typeface="Times New Roman"/>
                        <a:ea typeface="Times New Roman"/>
                        <a:cs typeface="Times New Roman"/>
                      </a:endParaRPr>
                    </a:p>
                  </a:txBody>
                  <a:tcPr marL="68580" marR="68580" marT="0" marB="0" anchor="ctr"/>
                </a:tc>
                <a:tc>
                  <a:txBody>
                    <a:bodyPr/>
                    <a:lstStyle/>
                    <a:p>
                      <a:pPr algn="ctr">
                        <a:spcAft>
                          <a:spcPts val="0"/>
                        </a:spcAft>
                      </a:pPr>
                      <a:r>
                        <a:rPr lang="ru-RU" sz="1000" dirty="0" smtClean="0"/>
                        <a:t>План 2022 года</a:t>
                      </a:r>
                      <a:endParaRPr lang="ru-RU" sz="1200" dirty="0">
                        <a:latin typeface="Times New Roman"/>
                        <a:ea typeface="Times New Roman"/>
                        <a:cs typeface="Times New Roman"/>
                      </a:endParaRPr>
                    </a:p>
                  </a:txBody>
                  <a:tcPr marL="68580" marR="68580" marT="0" marB="0" anchor="ctr"/>
                </a:tc>
                <a:tc>
                  <a:txBody>
                    <a:bodyPr/>
                    <a:lstStyle/>
                    <a:p>
                      <a:pPr algn="ctr">
                        <a:spcAft>
                          <a:spcPts val="0"/>
                        </a:spcAft>
                      </a:pPr>
                      <a:r>
                        <a:rPr lang="ru-RU" sz="1000" dirty="0" smtClean="0">
                          <a:latin typeface="+mn-lt"/>
                          <a:ea typeface="+mn-ea"/>
                          <a:cs typeface="+mn-cs"/>
                        </a:rPr>
                        <a:t>Фактическое</a:t>
                      </a:r>
                      <a:r>
                        <a:rPr lang="ru-RU" sz="1000" baseline="0" dirty="0" smtClean="0">
                          <a:latin typeface="+mn-lt"/>
                          <a:ea typeface="+mn-ea"/>
                          <a:cs typeface="+mn-cs"/>
                        </a:rPr>
                        <a:t> значение 2022 года</a:t>
                      </a:r>
                      <a:endParaRPr lang="ru-RU" sz="1200" dirty="0">
                        <a:latin typeface="Times New Roman"/>
                        <a:ea typeface="Times New Roman"/>
                        <a:cs typeface="Times New Roman"/>
                      </a:endParaRPr>
                    </a:p>
                  </a:txBody>
                  <a:tcPr marL="68580" marR="68580" marT="0" marB="0" anchor="ctr"/>
                </a:tc>
                <a:tc>
                  <a:txBody>
                    <a:bodyPr/>
                    <a:lstStyle/>
                    <a:p>
                      <a:pPr algn="ctr">
                        <a:spcAft>
                          <a:spcPts val="0"/>
                        </a:spcAft>
                      </a:pPr>
                      <a:r>
                        <a:rPr lang="ru-RU" sz="1000" dirty="0" smtClean="0"/>
                        <a:t>Процент выполнения</a:t>
                      </a:r>
                      <a:endParaRPr lang="ru-RU" sz="1200" dirty="0">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0"/>
                  </a:ext>
                </a:extLst>
              </a:tr>
              <a:tr h="651719">
                <a:tc>
                  <a:txBody>
                    <a:bodyPr/>
                    <a:lstStyle/>
                    <a:p>
                      <a:pPr algn="just">
                        <a:spcAft>
                          <a:spcPts val="0"/>
                        </a:spcAft>
                      </a:pPr>
                      <a:r>
                        <a:rPr lang="ru-RU" sz="1000" dirty="0" smtClean="0"/>
                        <a:t>Среднемесячная заработная </a:t>
                      </a:r>
                      <a:r>
                        <a:rPr lang="ru-RU" sz="1000" dirty="0"/>
                        <a:t>плата</a:t>
                      </a:r>
                      <a:endParaRPr lang="ru-RU" sz="1200" dirty="0">
                        <a:latin typeface="Times New Roman"/>
                        <a:ea typeface="Times New Roman"/>
                        <a:cs typeface="Times New Roman"/>
                      </a:endParaRPr>
                    </a:p>
                  </a:txBody>
                  <a:tcPr marL="68580" marR="68580" marT="0" marB="0" anchor="ctr"/>
                </a:tc>
                <a:tc>
                  <a:txBody>
                    <a:bodyPr/>
                    <a:lstStyle/>
                    <a:p>
                      <a:pPr algn="ctr">
                        <a:spcAft>
                          <a:spcPts val="0"/>
                        </a:spcAft>
                      </a:pPr>
                      <a:r>
                        <a:rPr lang="ru-RU" sz="1000" dirty="0"/>
                        <a:t>рублей</a:t>
                      </a:r>
                      <a:endParaRPr lang="ru-RU" sz="1200" dirty="0">
                        <a:latin typeface="Times New Roman"/>
                        <a:ea typeface="Times New Roman"/>
                        <a:cs typeface="Times New Roman"/>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40 686,7</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40 087,0</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98,5</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41 404,6</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42 241,0</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102,0</a:t>
                      </a:r>
                      <a:endParaRPr kumimoji="0" lang="ru-RU" sz="1200" kern="1200" dirty="0">
                        <a:solidFill>
                          <a:schemeClr val="dk1"/>
                        </a:solidFill>
                        <a:latin typeface="+mn-lt"/>
                        <a:ea typeface="+mn-ea"/>
                        <a:cs typeface="+mn-cs"/>
                      </a:endParaRPr>
                    </a:p>
                  </a:txBody>
                  <a:tcPr marL="68580" marR="68580" marT="0" marB="0" anchor="ctr"/>
                </a:tc>
                <a:extLst>
                  <a:ext uri="{0D108BD9-81ED-4DB2-BD59-A6C34878D82A}">
                    <a16:rowId xmlns:a16="http://schemas.microsoft.com/office/drawing/2014/main" val="10003"/>
                  </a:ext>
                </a:extLst>
              </a:tr>
              <a:tr h="576064">
                <a:tc>
                  <a:txBody>
                    <a:bodyPr/>
                    <a:lstStyle/>
                    <a:p>
                      <a:pPr algn="just">
                        <a:spcAft>
                          <a:spcPts val="0"/>
                        </a:spcAft>
                      </a:pPr>
                      <a:r>
                        <a:rPr lang="ru-RU" sz="1000" dirty="0"/>
                        <a:t>Фонд заработной платы</a:t>
                      </a:r>
                      <a:endParaRPr lang="ru-RU" sz="1200" dirty="0">
                        <a:latin typeface="Times New Roman"/>
                        <a:ea typeface="Times New Roman"/>
                        <a:cs typeface="Times New Roman"/>
                      </a:endParaRPr>
                    </a:p>
                  </a:txBody>
                  <a:tcPr marL="68580" marR="68580" marT="0" marB="0" anchor="ctr"/>
                </a:tc>
                <a:tc>
                  <a:txBody>
                    <a:bodyPr/>
                    <a:lstStyle/>
                    <a:p>
                      <a:pPr algn="ctr">
                        <a:spcAft>
                          <a:spcPts val="0"/>
                        </a:spcAft>
                      </a:pPr>
                      <a:r>
                        <a:rPr lang="ru-RU" sz="1000" dirty="0"/>
                        <a:t>млн. руб.</a:t>
                      </a:r>
                      <a:endParaRPr lang="ru-RU" sz="1200" dirty="0">
                        <a:latin typeface="Times New Roman"/>
                        <a:ea typeface="Times New Roman"/>
                        <a:cs typeface="Times New Roman"/>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1 532,1</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1 456,6</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95,1</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1 437,9</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1 402,6</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97,5</a:t>
                      </a:r>
                      <a:endParaRPr kumimoji="0" lang="ru-RU" sz="1200" kern="1200" dirty="0">
                        <a:solidFill>
                          <a:schemeClr val="dk1"/>
                        </a:solidFill>
                        <a:latin typeface="+mn-lt"/>
                        <a:ea typeface="+mn-ea"/>
                        <a:cs typeface="+mn-cs"/>
                      </a:endParaRPr>
                    </a:p>
                  </a:txBody>
                  <a:tcPr marL="68580" marR="68580" marT="0" marB="0" anchor="ctr"/>
                </a:tc>
                <a:extLst>
                  <a:ext uri="{0D108BD9-81ED-4DB2-BD59-A6C34878D82A}">
                    <a16:rowId xmlns:a16="http://schemas.microsoft.com/office/drawing/2014/main" val="10004"/>
                  </a:ext>
                </a:extLst>
              </a:tr>
              <a:tr h="720080">
                <a:tc>
                  <a:txBody>
                    <a:bodyPr/>
                    <a:lstStyle/>
                    <a:p>
                      <a:pPr algn="just">
                        <a:spcAft>
                          <a:spcPts val="0"/>
                        </a:spcAft>
                      </a:pPr>
                      <a:r>
                        <a:rPr lang="ru-RU" sz="1000" dirty="0"/>
                        <a:t>Темп роста заработной платы</a:t>
                      </a:r>
                      <a:endParaRPr lang="ru-RU" sz="1200" dirty="0">
                        <a:latin typeface="Times New Roman"/>
                        <a:ea typeface="Times New Roman"/>
                        <a:cs typeface="Times New Roman"/>
                      </a:endParaRPr>
                    </a:p>
                  </a:txBody>
                  <a:tcPr marL="68580" marR="68580" marT="0" marB="0" anchor="ctr"/>
                </a:tc>
                <a:tc>
                  <a:txBody>
                    <a:bodyPr/>
                    <a:lstStyle/>
                    <a:p>
                      <a:pPr algn="ctr">
                        <a:spcAft>
                          <a:spcPts val="0"/>
                        </a:spcAft>
                      </a:pPr>
                      <a:r>
                        <a:rPr lang="ru-RU" sz="1000" dirty="0"/>
                        <a:t>%</a:t>
                      </a:r>
                      <a:endParaRPr lang="ru-RU" sz="1200" dirty="0">
                        <a:latin typeface="Times New Roman"/>
                        <a:ea typeface="Times New Roman"/>
                        <a:cs typeface="Times New Roman"/>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105,0</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99,9</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95,1</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103,3</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105,4</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102,0</a:t>
                      </a:r>
                      <a:endParaRPr kumimoji="0" lang="ru-RU" sz="1200" kern="1200" dirty="0">
                        <a:solidFill>
                          <a:schemeClr val="dk1"/>
                        </a:solidFill>
                        <a:latin typeface="+mn-lt"/>
                        <a:ea typeface="+mn-ea"/>
                        <a:cs typeface="+mn-cs"/>
                      </a:endParaRPr>
                    </a:p>
                  </a:txBody>
                  <a:tcPr marL="68580" marR="68580" marT="0" marB="0" anchor="ctr"/>
                </a:tc>
                <a:extLst>
                  <a:ext uri="{0D108BD9-81ED-4DB2-BD59-A6C34878D82A}">
                    <a16:rowId xmlns:a16="http://schemas.microsoft.com/office/drawing/2014/main" val="10005"/>
                  </a:ext>
                </a:extLst>
              </a:tr>
              <a:tr h="864096">
                <a:tc>
                  <a:txBody>
                    <a:bodyPr/>
                    <a:lstStyle/>
                    <a:p>
                      <a:pPr marL="0" algn="just" rtl="0" eaLnBrk="1" latinLnBrk="0" hangingPunct="1">
                        <a:spcAft>
                          <a:spcPts val="0"/>
                        </a:spcAft>
                      </a:pPr>
                      <a:r>
                        <a:rPr kumimoji="0" lang="ru-RU" sz="1000" kern="1200" dirty="0" smtClean="0">
                          <a:solidFill>
                            <a:schemeClr val="dk1"/>
                          </a:solidFill>
                          <a:latin typeface="+mn-lt"/>
                          <a:ea typeface="+mn-ea"/>
                          <a:cs typeface="+mn-cs"/>
                        </a:rPr>
                        <a:t>Ввод в эксплуатацию жилых домов, построенных за счет всех источников финансирования</a:t>
                      </a:r>
                      <a:endParaRPr kumimoji="0" lang="ru-RU" sz="10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000" kern="1200" dirty="0" smtClean="0">
                          <a:solidFill>
                            <a:schemeClr val="dk1"/>
                          </a:solidFill>
                          <a:latin typeface="+mn-lt"/>
                          <a:ea typeface="+mn-ea"/>
                          <a:cs typeface="+mn-cs"/>
                        </a:rPr>
                        <a:t>тыс.кв. м общей площади</a:t>
                      </a:r>
                      <a:endParaRPr kumimoji="0" lang="ru-RU" sz="10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14,4</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18,21</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126,4</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25,5</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24,4</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95,7</a:t>
                      </a:r>
                      <a:endParaRPr kumimoji="0" lang="ru-RU" sz="1200" kern="1200" dirty="0">
                        <a:solidFill>
                          <a:schemeClr val="dk1"/>
                        </a:solidFill>
                        <a:latin typeface="+mn-lt"/>
                        <a:ea typeface="+mn-ea"/>
                        <a:cs typeface="+mn-cs"/>
                      </a:endParaRPr>
                    </a:p>
                  </a:txBody>
                  <a:tcPr marL="68580" marR="68580" marT="0" marB="0" anchor="ctr"/>
                </a:tc>
                <a:extLst>
                  <a:ext uri="{0D108BD9-81ED-4DB2-BD59-A6C34878D82A}">
                    <a16:rowId xmlns:a16="http://schemas.microsoft.com/office/drawing/2014/main" val="10007"/>
                  </a:ext>
                </a:extLst>
              </a:tr>
              <a:tr h="936104">
                <a:tc>
                  <a:txBody>
                    <a:bodyPr/>
                    <a:lstStyle/>
                    <a:p>
                      <a:pPr algn="just">
                        <a:spcAft>
                          <a:spcPts val="0"/>
                        </a:spcAft>
                      </a:pPr>
                      <a:r>
                        <a:rPr lang="ru-RU" sz="1000" dirty="0"/>
                        <a:t>Численность</a:t>
                      </a:r>
                      <a:endParaRPr lang="ru-RU" sz="1200" dirty="0"/>
                    </a:p>
                    <a:p>
                      <a:pPr algn="just">
                        <a:spcAft>
                          <a:spcPts val="0"/>
                        </a:spcAft>
                      </a:pPr>
                      <a:r>
                        <a:rPr lang="ru-RU" sz="1000" dirty="0"/>
                        <a:t>населения  </a:t>
                      </a:r>
                      <a:r>
                        <a:rPr lang="ru-RU" sz="1000" dirty="0" smtClean="0"/>
                        <a:t>на </a:t>
                      </a:r>
                      <a:r>
                        <a:rPr lang="ru-RU" sz="1000" dirty="0"/>
                        <a:t>конец  </a:t>
                      </a:r>
                      <a:r>
                        <a:rPr lang="ru-RU" sz="1000" dirty="0" smtClean="0"/>
                        <a:t>года</a:t>
                      </a:r>
                      <a:endParaRPr lang="ru-RU" sz="1200" dirty="0">
                        <a:latin typeface="Times New Roman"/>
                        <a:ea typeface="Times New Roman"/>
                        <a:cs typeface="Times New Roman"/>
                      </a:endParaRPr>
                    </a:p>
                  </a:txBody>
                  <a:tcPr marL="68580" marR="68580" marT="0" marB="0" anchor="ctr"/>
                </a:tc>
                <a:tc>
                  <a:txBody>
                    <a:bodyPr/>
                    <a:lstStyle/>
                    <a:p>
                      <a:pPr algn="ctr">
                        <a:spcAft>
                          <a:spcPts val="0"/>
                        </a:spcAft>
                      </a:pPr>
                      <a:r>
                        <a:rPr lang="ru-RU" sz="1000" dirty="0" smtClean="0"/>
                        <a:t>человек</a:t>
                      </a:r>
                      <a:endParaRPr lang="ru-RU" sz="1200" dirty="0">
                        <a:latin typeface="Times New Roman"/>
                        <a:ea typeface="Times New Roman"/>
                        <a:cs typeface="Times New Roman"/>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16074</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15907</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98,9</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15 617</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21 919</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140,4</a:t>
                      </a:r>
                      <a:endParaRPr kumimoji="0" lang="ru-RU" sz="1200" kern="1200" dirty="0">
                        <a:solidFill>
                          <a:schemeClr val="dk1"/>
                        </a:solidFill>
                        <a:latin typeface="+mn-lt"/>
                        <a:ea typeface="+mn-ea"/>
                        <a:cs typeface="+mn-cs"/>
                      </a:endParaRPr>
                    </a:p>
                  </a:txBody>
                  <a:tcPr marL="68580" marR="68580" marT="0" marB="0" anchor="ctr"/>
                </a:tc>
                <a:extLst>
                  <a:ext uri="{0D108BD9-81ED-4DB2-BD59-A6C34878D82A}">
                    <a16:rowId xmlns:a16="http://schemas.microsoft.com/office/drawing/2014/main" val="10008"/>
                  </a:ext>
                </a:extLst>
              </a:tr>
            </a:tbl>
          </a:graphicData>
        </a:graphic>
      </p:graphicFrame>
    </p:spTree>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TM04033917[[fn=Берлин]]</Template>
  <TotalTime>13053</TotalTime>
  <Words>5499</Words>
  <Application>Microsoft Office PowerPoint</Application>
  <PresentationFormat>Экран (4:3)</PresentationFormat>
  <Paragraphs>1027</Paragraphs>
  <Slides>36</Slides>
  <Notes>5</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36</vt:i4>
      </vt:variant>
    </vt:vector>
  </HeadingPairs>
  <TitlesOfParts>
    <vt:vector size="44" baseType="lpstr">
      <vt:lpstr>Arial</vt:lpstr>
      <vt:lpstr>Arial Narrow</vt:lpstr>
      <vt:lpstr>Calibri</vt:lpstr>
      <vt:lpstr>Constantia</vt:lpstr>
      <vt:lpstr>Times New Roman</vt:lpstr>
      <vt:lpstr>Wingdings</vt:lpstr>
      <vt:lpstr>Wingdings 2</vt:lpstr>
      <vt:lpstr>Поток</vt:lpstr>
      <vt:lpstr>БЮДЖЕТ ДЛЯ ГРАЖДАН</vt:lpstr>
      <vt:lpstr>Презентация PowerPoint</vt:lpstr>
      <vt:lpstr>Презентация PowerPoint</vt:lpstr>
      <vt:lpstr>ГЛОССАРИЙ (основные понятия и определения) </vt:lpstr>
      <vt:lpstr> ГЛОССАРИЙ (основные понятия и определения) </vt:lpstr>
      <vt:lpstr>ЧТО ТАКОЕ БЮДЖЕТ?</vt:lpstr>
      <vt:lpstr>Этапы бюджетного процесса</vt:lpstr>
      <vt:lpstr>Законодательная база при исполнении бюджета городского округа Лотошино</vt:lpstr>
      <vt:lpstr>Выполнение основных показателей прогноза социально-экономического развития городского округа Лотошино</vt:lpstr>
      <vt:lpstr>Основные задачи и приоритеты бюджетной политики городского округа Лотошино в 2022 году</vt:lpstr>
      <vt:lpstr>Презентация PowerPoint</vt:lpstr>
      <vt:lpstr>Изменения в решение Совета депутатов городского округа Лотошино от 23.12.2021 №296/34 «О бюджете городского округа Лотошино Московской области на 2022 год и на плановый период 2023 и 2024 годов»</vt:lpstr>
      <vt:lpstr>Основные характеристики  исполнения бюджета городского округа Лотошино за 2022 год</vt:lpstr>
      <vt:lpstr>Доходная часть бюджета  городского округа Лотошино</vt:lpstr>
      <vt:lpstr>Структура доходов бюджета городского округа Лотошино 2022 года</vt:lpstr>
      <vt:lpstr>Структура налоговых доходов бюджета городского округа Лотошино 2022 года</vt:lpstr>
      <vt:lpstr>Структура неналоговых доходов бюджета городского округа Лотошино 2022 года</vt:lpstr>
      <vt:lpstr>Структура безвозмездных поступлений от других бюджетов бюджетной системы в 2022 году</vt:lpstr>
      <vt:lpstr>Информация об объеме и структуре налоговых и неналоговых доходов, а также межбюджетных трансфертах, поступающих в бюджет городского округа Лотошино Московской области в  2022 году      (тыс. рублей)</vt:lpstr>
      <vt:lpstr>Информация об объеме и структуре налоговых и неналоговых доходов, а также межбюджетных трансфертах, поступающих в бюджет городского округа Лотошино Московской области в  2022 году      (тыс. рублей)</vt:lpstr>
      <vt:lpstr>Информация об объеме и структуре налоговых и неналоговых доходов, а также межбюджетных трансфертах, поступающих в бюджет городского округа Лотошино Московской области в  2022 году      (тыс. рублей)</vt:lpstr>
      <vt:lpstr>Информация об объеме налоговых и неналоговых доходов на душу населения городского округа Лотошино Московской области </vt:lpstr>
      <vt:lpstr>Презентация PowerPoint</vt:lpstr>
      <vt:lpstr>Информация о налоговых льготах и ставках налогов на территории городского округа Лотошино</vt:lpstr>
      <vt:lpstr>Информация о налоговых льготах и ставках налогов на территории городского округа Лотошино</vt:lpstr>
      <vt:lpstr>Объемы выпадающих доходов в связи с предоставлением льгот, установленных представительными органами местного самоуправления в соответствии с порядком, утверждённым нормативно-правовым актом  городского округа Лотошино</vt:lpstr>
      <vt:lpstr>Объемы выпадающих доходов в связи с предоставлением льгот, установленных представительными органами местного самоуправления в соответствии с порядком, утверждённым нормативно-правовым актом  городского округа Лотошино</vt:lpstr>
      <vt:lpstr>Динамика расходов бюджета  городского округа Лотошино</vt:lpstr>
      <vt:lpstr>Распределение расходов по разделам классификации расходов бюджета городского округа Лотошино за 2022 год</vt:lpstr>
      <vt:lpstr>Сведения о расходах по разделам и подразделам классификации расходов бюджета городского округа Лотошино</vt:lpstr>
      <vt:lpstr>Сведения о расходах по разделам и подразделам классификации расходов бюджета городского округа Лотошино</vt:lpstr>
      <vt:lpstr>Сведения о расходах по разделам и подразделам классификации расходов бюджета городского округа Лотошино</vt:lpstr>
      <vt:lpstr>Муниципальный долг </vt:lpstr>
      <vt:lpstr>Презентация PowerPoint</vt:lpstr>
      <vt:lpstr>Презентация PowerPoint</vt:lpstr>
      <vt:lpstr>Контактная информация</vt:lpstr>
    </vt:vector>
  </TitlesOfParts>
  <Company>MoBIL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Анисимова В.В.</cp:lastModifiedBy>
  <cp:revision>1338</cp:revision>
  <cp:lastPrinted>2023-06-08T11:44:40Z</cp:lastPrinted>
  <dcterms:created xsi:type="dcterms:W3CDTF">2013-12-02T11:14:33Z</dcterms:created>
  <dcterms:modified xsi:type="dcterms:W3CDTF">2023-06-09T11:43:52Z</dcterms:modified>
</cp:coreProperties>
</file>